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_rels/slideMaster10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9.xml" ContentType="application/vnd.openxmlformats-officedocument.theme+xml"/>
  <Override PartName="/ppt/theme/theme7.xml" ContentType="application/vnd.openxmlformats-officedocument.theme+xml"/>
  <Override PartName="/ppt/theme/theme10.xml" ContentType="application/vnd.openxmlformats-officedocument.theme+xml"/>
  <Override PartName="/ppt/theme/theme8.xml" ContentType="application/vnd.openxmlformats-officedocument.theme+xml"/>
  <Override PartName="/ppt/theme/theme1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21.png" ContentType="image/png"/>
  <Override PartName="/ppt/media/image11.png" ContentType="image/png"/>
  <Override PartName="/ppt/media/image7.png" ContentType="image/png"/>
  <Override PartName="/ppt/media/image22.png" ContentType="image/png"/>
  <Override PartName="/ppt/media/image8.png" ContentType="image/png"/>
  <Override PartName="/ppt/media/image23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4.png" ContentType="image/png"/>
  <Override PartName="/ppt/media/image5.png" ContentType="image/png"/>
  <Override PartName="/ppt/media/image20.png" ContentType="image/png"/>
  <Override PartName="/ppt/media/image27.png" ContentType="image/png"/>
  <Override PartName="/ppt/media/image25.png" ContentType="image/png"/>
  <Override PartName="/ppt/media/image19.png" ContentType="image/png"/>
  <Override PartName="/ppt/media/image26.png" ContentType="image/png"/>
  <Override PartName="/ppt/presProps.xml" ContentType="application/vnd.openxmlformats-officedocument.presentationml.presProps+xml"/>
  <Override PartName="/ppt/slideLayouts/_rels/slideLayout120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8.xml.rels" ContentType="application/vnd.openxmlformats-package.relationships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0.xml.rels" ContentType="application/vnd.openxmlformats-package.relationship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_rels/notesSlide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rtl="0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Double-tap to move the slide</a:t>
            </a: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Autofit/>
          </a:bodyPr>
          <a:p>
            <a:r>
              <a:rPr b="0" lang="ru-RU" sz="2000" spc="-1" strike="noStrike">
                <a:latin typeface="Arial MT Pro Medium"/>
              </a:rPr>
              <a:t>Double-tap to edit the notes format</a:t>
            </a:r>
            <a:endParaRPr b="0" lang="ru-RU" sz="2000" spc="-1" strike="noStrike">
              <a:latin typeface="Arial MT Pro Medium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Autofit/>
          </a:bodyPr>
          <a:p>
            <a:r>
              <a:rPr b="0" lang="ru-RU" sz="1400" spc="-1" strike="noStrike">
                <a:latin typeface="Arial MT Pro Medium"/>
              </a:rPr>
              <a:t>&lt;header&gt;</a:t>
            </a:r>
            <a:endParaRPr b="0" lang="ru-RU" sz="1400" spc="-1" strike="noStrike">
              <a:latin typeface="Arial MT Pro Medium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Autofit/>
          </a:bodyPr>
          <a:lstStyle>
            <a:lvl1pPr algn="r">
              <a:buNone/>
              <a:defRPr b="0" lang="ru-RU" sz="1400" spc="-1" strike="noStrike">
                <a:latin typeface="Arial MT Pro Medium"/>
              </a:defRPr>
            </a:lvl1pPr>
          </a:lstStyle>
          <a:p>
            <a:pPr algn="r">
              <a:buNone/>
            </a:pPr>
            <a:r>
              <a:rPr b="0" lang="ru-RU" sz="1400" spc="-1" strike="noStrike">
                <a:latin typeface="Arial MT Pro Medium"/>
              </a:rPr>
              <a:t>&lt;date/time&gt;</a:t>
            </a:r>
            <a:endParaRPr b="0" lang="ru-RU" sz="1400" spc="-1" strike="noStrike">
              <a:latin typeface="Arial MT Pro Medium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vert="horz">
            <a:noAutofit/>
          </a:bodyPr>
          <a:lstStyle>
            <a:lvl1pPr>
              <a:defRPr b="0" lang="ru-RU" sz="1400" spc="-1" strike="noStrike">
                <a:latin typeface="Arial MT Pro Medium"/>
              </a:defRPr>
            </a:lvl1pPr>
          </a:lstStyle>
          <a:p>
            <a:r>
              <a:rPr b="0" lang="ru-RU" sz="1400" spc="-1" strike="noStrike">
                <a:latin typeface="Arial MT Pro Medium"/>
              </a:rPr>
              <a:t>&lt;footer&gt;</a:t>
            </a:r>
            <a:endParaRPr b="0" lang="ru-RU" sz="1400" spc="-1" strike="noStrike">
              <a:latin typeface="Arial MT Pro Medium"/>
            </a:endParaRPr>
          </a:p>
        </p:txBody>
      </p:sp>
      <p:sp>
        <p:nvSpPr>
          <p:cNvPr id="41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vert="horz">
            <a:noAutofit/>
          </a:bodyPr>
          <a:lstStyle>
            <a:lvl1pPr algn="r">
              <a:buNone/>
              <a:defRPr b="0" lang="ru-RU" sz="1400" spc="-1" strike="noStrike">
                <a:latin typeface="Arial MT Pro Medium"/>
              </a:defRPr>
            </a:lvl1pPr>
          </a:lstStyle>
          <a:p>
            <a:pPr algn="r">
              <a:buNone/>
            </a:pPr>
            <a:fld id="{B8939771-664A-407F-B268-C900652B1871}" type="slidenum">
              <a:rPr b="0" lang="ru-RU" sz="1400" spc="-1" strike="noStrike">
                <a:latin typeface="Arial MT Pro Medium"/>
              </a:rPr>
              <a:t>&lt;number&gt;</a:t>
            </a:fld>
            <a:endParaRPr b="0" lang="ru-RU" sz="1400" spc="-1" strike="noStrike">
              <a:latin typeface="Arial MT Pro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 vert="horz">
            <a:noAutofit/>
          </a:bodyPr>
          <a:p>
            <a:endParaRPr b="0" lang="ru-RU" sz="2000" spc="-1" strike="noStrike">
              <a:latin typeface="Arial MT Pro Medium"/>
            </a:endParaRPr>
          </a:p>
        </p:txBody>
      </p:sp>
      <p:sp>
        <p:nvSpPr>
          <p:cNvPr id="518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 vert="horz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Arial MT Pro Medium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890FA8E-EBA1-42DA-B832-64E8DBAEDC11}" type="slidenum">
              <a:rPr b="0" lang="en-US" sz="1200" spc="-1" strike="noStrike">
                <a:latin typeface="Arial MT Pro Medium"/>
              </a:rPr>
              <a:t>&lt;number&gt;</a:t>
            </a:fld>
            <a:endParaRPr b="0" lang="ru-RU" sz="1200" spc="-1" strike="noStrike">
              <a:latin typeface="Arial MT Pro Medium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 vert="horz">
            <a:noAutofit/>
          </a:bodyPr>
          <a:p>
            <a:endParaRPr b="0" lang="ru-RU" sz="2000" spc="-1" strike="noStrike">
              <a:latin typeface="Arial MT Pro Medium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 vert="horz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Arial MT Pro Medium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7DB185A-450A-4B32-AC91-ED9F1CADC0B6}" type="slidenum">
              <a:rPr b="0" lang="en-US" sz="1200" spc="-1" strike="noStrike">
                <a:latin typeface="Arial MT Pro Medium"/>
              </a:rPr>
              <a:t>&lt;number&gt;</a:t>
            </a:fld>
            <a:endParaRPr b="0" lang="ru-RU" sz="1200" spc="-1" strike="noStrike">
              <a:latin typeface="Arial MT Pro Medium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 vert="horz">
            <a:noAutofit/>
          </a:bodyPr>
          <a:p>
            <a:endParaRPr b="0" lang="ru-RU" sz="2000" spc="-1" strike="noStrike">
              <a:latin typeface="Arial MT Pro Medium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 vert="horz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Arial MT Pro Medium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246E55D-81B7-4696-800C-7962AAAE653F}" type="slidenum">
              <a:rPr b="0" lang="en-US" sz="1200" spc="-1" strike="noStrike">
                <a:latin typeface="Arial MT Pro Medium"/>
              </a:rPr>
              <a:t>&lt;number&gt;</a:t>
            </a:fld>
            <a:endParaRPr b="0" lang="ru-RU" sz="1200" spc="-1" strike="noStrike">
              <a:latin typeface="Arial MT Pro Medium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 vert="horz">
            <a:noAutofit/>
          </a:bodyPr>
          <a:p>
            <a:endParaRPr b="0" lang="ru-RU" sz="2000" spc="-1" strike="noStrike">
              <a:latin typeface="Arial MT Pro Medium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 vert="horz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Arial MT Pro Medium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21FB3CA-4D00-4AC8-93C2-971AE39C512E}" type="slidenum">
              <a:rPr b="0" lang="en-US" sz="1200" spc="-1" strike="noStrike">
                <a:latin typeface="Arial MT Pro Medium"/>
              </a:rPr>
              <a:t>&lt;number&gt;</a:t>
            </a:fld>
            <a:endParaRPr b="0" lang="ru-RU" sz="1200" spc="-1" strike="noStrike">
              <a:latin typeface="Arial MT Pro Medium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 vert="horz">
            <a:noAutofit/>
          </a:bodyPr>
          <a:p>
            <a:endParaRPr b="0" lang="ru-RU" sz="2000" spc="-1" strike="noStrike">
              <a:latin typeface="Arial MT Pro Medium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 vert="horz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Arial MT Pro Medium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DD10A3-D8CC-4FDA-AEFD-F51AAA9F0A3A}" type="slidenum">
              <a:rPr b="0" lang="en-US" sz="1200" spc="-1" strike="noStrike">
                <a:latin typeface="Arial MT Pro Medium"/>
              </a:rPr>
              <a:t>&lt;number&gt;</a:t>
            </a:fld>
            <a:endParaRPr b="0" lang="ru-RU" sz="1200" spc="-1" strike="noStrike">
              <a:latin typeface="Arial MT Pro Medium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 vert="horz">
            <a:noAutofit/>
          </a:bodyPr>
          <a:p>
            <a:endParaRPr b="0" lang="ru-RU" sz="2000" spc="-1" strike="noStrike">
              <a:latin typeface="Arial MT Pro Medium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 vert="horz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Arial MT Pro Medium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6A5FD9A-793D-4074-BC0E-F55DF202AB2E}" type="slidenum">
              <a:rPr b="0" lang="en-US" sz="1200" spc="-1" strike="noStrike">
                <a:latin typeface="Arial MT Pro Medium"/>
              </a:rPr>
              <a:t>&lt;number&gt;</a:t>
            </a:fld>
            <a:endParaRPr b="0" lang="ru-RU" sz="1200" spc="-1" strike="noStrike">
              <a:latin typeface="Arial MT Pro Medium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 vert="horz">
            <a:noAutofit/>
          </a:bodyPr>
          <a:p>
            <a:endParaRPr b="0" lang="ru-RU" sz="2000" spc="-1" strike="noStrike">
              <a:latin typeface="Arial MT Pro Medium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 vert="horz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Arial MT Pro Medium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57988C0-945B-4508-B69C-729CCA5FE76B}" type="slidenum">
              <a:rPr b="0" lang="en-US" sz="1200" spc="-1" strike="noStrike">
                <a:latin typeface="Arial MT Pro Medium"/>
              </a:rPr>
              <a:t>&lt;number&gt;</a:t>
            </a:fld>
            <a:endParaRPr b="0" lang="ru-RU" sz="1200" spc="-1" strike="noStrike">
              <a:latin typeface="Arial MT Pro Medium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 vert="horz">
            <a:noAutofit/>
          </a:bodyPr>
          <a:p>
            <a:endParaRPr b="0" lang="ru-RU" sz="2000" spc="-1" strike="noStrike">
              <a:latin typeface="Arial MT Pro Medium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 vert="horz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Arial MT Pro Medium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34BD2BE-F9D8-43AB-B61C-0E0CEFCFAAF2}" type="slidenum">
              <a:rPr b="0" lang="en-US" sz="1200" spc="-1" strike="noStrike">
                <a:latin typeface="Arial MT Pro Medium"/>
              </a:rPr>
              <a:t>&lt;number&gt;</a:t>
            </a:fld>
            <a:endParaRPr b="0" lang="ru-RU" sz="1200" spc="-1" strike="noStrike">
              <a:latin typeface="Arial MT Pro Medium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 vert="horz">
            <a:noAutofit/>
          </a:bodyPr>
          <a:p>
            <a:endParaRPr b="0" lang="ru-RU" sz="2000" spc="-1" strike="noStrike">
              <a:latin typeface="Arial MT Pro Medium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 vert="horz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Arial MT Pro Medium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4C05FA3-B877-479A-BD4D-20F541062D82}" type="slidenum">
              <a:rPr b="0" lang="en-US" sz="1200" spc="-1" strike="noStrike">
                <a:latin typeface="Arial MT Pro Medium"/>
              </a:rPr>
              <a:t>&lt;number&gt;</a:t>
            </a:fld>
            <a:endParaRPr b="0" lang="ru-RU" sz="1200" spc="-1" strike="noStrike">
              <a:latin typeface="Arial MT Pro Medium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 vert="horz">
            <a:noAutofit/>
          </a:bodyPr>
          <a:p>
            <a:endParaRPr b="0" lang="ru-RU" sz="2000" spc="-1" strike="noStrike">
              <a:latin typeface="Arial MT Pro Medium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 vert="horz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Arial MT Pro Medium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0004A49-3D27-4D64-97EB-4A8980788720}" type="slidenum">
              <a:rPr b="0" lang="en-US" sz="1200" spc="-1" strike="noStrike">
                <a:latin typeface="Arial MT Pro Medium"/>
              </a:rPr>
              <a:t>&lt;number&gt;</a:t>
            </a:fld>
            <a:endParaRPr b="0" lang="ru-RU" sz="1200" spc="-1" strike="noStrike">
              <a:latin typeface="Arial MT Pro Medium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3200" spc="-1" strike="noStrike">
              <a:latin typeface="Arial MT Pro Medium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8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3200" spc="-1" strike="noStrike">
              <a:latin typeface="Arial MT Pro Medium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3200" spc="-1" strike="noStrike">
              <a:latin typeface="Arial MT Pro Medium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9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3200" spc="-1" strike="noStrike">
              <a:latin typeface="Arial MT Pro Medium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3200" spc="-1" strike="noStrike">
              <a:latin typeface="Arial MT Pro Medium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3200" spc="-1" strike="noStrike">
              <a:latin typeface="Arial MT Pro Medium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3200" spc="-1" strike="noStrike">
              <a:latin typeface="Arial MT Pro Medium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3200" spc="-1" strike="noStrike">
              <a:latin typeface="Arial MT Pro Medium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3200" spc="-1" strike="noStrike">
              <a:latin typeface="Arial MT Pro Medium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3200" spc="-1" strike="noStrike">
              <a:latin typeface="Arial MT Pro Medium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3200" spc="-1" strike="noStrike">
              <a:latin typeface="Arial MT Pro Medium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3200" spc="-1" strike="noStrike">
              <a:latin typeface="Arial MT Pro Medium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3200" spc="-1" strike="noStrike">
              <a:latin typeface="Arial MT Pro Medium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3200" spc="-1" strike="noStrike">
              <a:latin typeface="Arial MT Pro Medium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3200" spc="-1" strike="noStrike">
              <a:latin typeface="Arial MT Pro Medium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3200" spc="-1" strike="noStrike">
              <a:latin typeface="Arial MT Pro Medium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3200" spc="-1" strike="noStrike">
              <a:latin typeface="Arial MT Pro Medium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3200" spc="-1" strike="noStrike">
              <a:latin typeface="Arial MT Pro Medium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3200" spc="-1" strike="noStrike">
              <a:latin typeface="Arial MT Pro Medium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3200" spc="-1" strike="noStrike">
              <a:latin typeface="Arial MT Pro Medium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0e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Double-tap to edit the title text format</a:t>
            </a: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pPr marL="432000" indent="-324000">
              <a:spcBef>
                <a:spcPts val="1417"/>
              </a:spcBef>
              <a:buSzPct val="45000"/>
              <a:buFont typeface="StarSymbol"/>
              <a:buChar char="●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Double-tap to edit the outline text format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SzPct val="75000"/>
              <a:buFont typeface="StarSymbol"/>
              <a:buChar char="–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SzPct val="75000"/>
              <a:buFont typeface="StarSymbol"/>
              <a:buChar char="–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0e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1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Double-tap to edit the title text format</a:t>
            </a: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pPr marL="432000" indent="-324000">
              <a:spcBef>
                <a:spcPts val="1417"/>
              </a:spcBef>
              <a:buSzPct val="45000"/>
              <a:buFont typeface="StarSymbol"/>
              <a:buChar char="●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Double-tap to edit the outline text format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SzPct val="75000"/>
              <a:buFont typeface="StarSymbol"/>
              <a:buChar char="–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SzPct val="75000"/>
              <a:buFont typeface="StarSymbol"/>
              <a:buChar char="–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0e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Double-tap to edit the title text format</a:t>
            </a: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pPr marL="432000" indent="-324000">
              <a:spcBef>
                <a:spcPts val="1417"/>
              </a:spcBef>
              <a:buSzPct val="45000"/>
              <a:buFont typeface="StarSymbol"/>
              <a:buChar char="●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Double-tap to edit the outline text format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SzPct val="75000"/>
              <a:buFont typeface="StarSymbol"/>
              <a:buChar char="–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SzPct val="75000"/>
              <a:buFont typeface="StarSymbol"/>
              <a:buChar char="–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0e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Double-tap to edit the title text format</a:t>
            </a: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pPr marL="432000" indent="-324000">
              <a:spcBef>
                <a:spcPts val="1417"/>
              </a:spcBef>
              <a:buSzPct val="45000"/>
              <a:buFont typeface="StarSymbol"/>
              <a:buChar char="●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Double-tap to edit the outline text format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SzPct val="75000"/>
              <a:buFont typeface="StarSymbol"/>
              <a:buChar char="–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SzPct val="75000"/>
              <a:buFont typeface="StarSymbol"/>
              <a:buChar char="–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0e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Double-tap to edit the title text format</a:t>
            </a: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pPr marL="432000" indent="-324000">
              <a:spcBef>
                <a:spcPts val="1417"/>
              </a:spcBef>
              <a:buSzPct val="45000"/>
              <a:buFont typeface="StarSymbol"/>
              <a:buChar char="●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Double-tap to edit the outline text format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SzPct val="75000"/>
              <a:buFont typeface="StarSymbol"/>
              <a:buChar char="–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SzPct val="75000"/>
              <a:buFont typeface="StarSymbol"/>
              <a:buChar char="–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0e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Double-tap to edit the title text format</a:t>
            </a: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pPr marL="432000" indent="-324000">
              <a:spcBef>
                <a:spcPts val="1417"/>
              </a:spcBef>
              <a:buSzPct val="45000"/>
              <a:buFont typeface="StarSymbol"/>
              <a:buChar char="●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Double-tap to edit the outline text format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SzPct val="75000"/>
              <a:buFont typeface="StarSymbol"/>
              <a:buChar char="–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SzPct val="75000"/>
              <a:buFont typeface="StarSymbol"/>
              <a:buChar char="–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0e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Double-tap to edit the title text format</a:t>
            </a: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pPr marL="432000" indent="-324000">
              <a:spcBef>
                <a:spcPts val="1417"/>
              </a:spcBef>
              <a:buSzPct val="45000"/>
              <a:buFont typeface="StarSymbol"/>
              <a:buChar char="●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Double-tap to edit the outline text format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SzPct val="75000"/>
              <a:buFont typeface="StarSymbol"/>
              <a:buChar char="–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SzPct val="75000"/>
              <a:buFont typeface="StarSymbol"/>
              <a:buChar char="–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0e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Double-tap to edit the title text format</a:t>
            </a: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pPr marL="432000" indent="-324000">
              <a:spcBef>
                <a:spcPts val="1417"/>
              </a:spcBef>
              <a:buSzPct val="45000"/>
              <a:buFont typeface="StarSymbol"/>
              <a:buChar char="●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Double-tap to edit the outline text format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SzPct val="75000"/>
              <a:buFont typeface="StarSymbol"/>
              <a:buChar char="–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SzPct val="75000"/>
              <a:buFont typeface="StarSymbol"/>
              <a:buChar char="–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0e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Double-tap to edit the title text format</a:t>
            </a: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pPr marL="432000" indent="-324000">
              <a:spcBef>
                <a:spcPts val="1417"/>
              </a:spcBef>
              <a:buSzPct val="45000"/>
              <a:buFont typeface="StarSymbol"/>
              <a:buChar char="●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Double-tap to edit the outline text format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SzPct val="75000"/>
              <a:buFont typeface="StarSymbol"/>
              <a:buChar char="–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SzPct val="75000"/>
              <a:buFont typeface="StarSymbol"/>
              <a:buChar char="–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0e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horz">
            <a:noAutofit/>
          </a:bodyPr>
          <a:p>
            <a:pPr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Double-tap to edit the title text format</a:t>
            </a: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vert="horz">
            <a:normAutofit/>
          </a:bodyPr>
          <a:p>
            <a:pPr marL="432000" indent="-324000">
              <a:spcBef>
                <a:spcPts val="1417"/>
              </a:spcBef>
              <a:buSzPct val="45000"/>
              <a:buFont typeface="StarSymbol"/>
              <a:buChar char="●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Double-tap to edit the outline text format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SzPct val="75000"/>
              <a:buFont typeface="StarSymbol"/>
              <a:buChar char="–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SzPct val="75000"/>
              <a:buFont typeface="StarSymbol"/>
              <a:buChar char="–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SzPct val="45000"/>
              <a:buFont typeface="StarSymbol"/>
              <a:buChar char="●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hyperlink" Target="https://www.example.com" TargetMode="External"/><Relationship Id="rId3" Type="http://schemas.openxmlformats.org/officeDocument/2006/relationships/image" Target="../media/image26.png"/><Relationship Id="rId4" Type="http://schemas.openxmlformats.org/officeDocument/2006/relationships/hyperlink" Target="https://www.example.com/learn-more" TargetMode="External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109.xml"/><Relationship Id="rId7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37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73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97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17" name="Text 0"/>
          <p:cNvSpPr/>
          <p:nvPr/>
        </p:nvSpPr>
        <p:spPr>
          <a:xfrm>
            <a:off x="6280200" y="3494880"/>
            <a:ext cx="7556040" cy="12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4850"/>
              </a:lnSpc>
              <a:buNone/>
              <a:tabLst>
                <a:tab algn="l" pos="0"/>
              </a:tabLst>
            </a:pPr>
            <a:r>
              <a:rPr b="0" lang="en-US" sz="3900" spc="-1" strike="noStrike">
                <a:solidFill>
                  <a:srgbClr val="0c0d0f"/>
                </a:solidFill>
                <a:latin typeface="Inter"/>
                <a:ea typeface="Inter"/>
              </a:rPr>
              <a:t>Твой личный бот-попугай: Идеальный собеседник</a:t>
            </a:r>
            <a:endParaRPr b="0" lang="ru-RU" sz="3900" spc="-1" strike="noStrike">
              <a:latin typeface="Arial MT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11" name="Text 0"/>
          <p:cNvSpPr/>
          <p:nvPr/>
        </p:nvSpPr>
        <p:spPr>
          <a:xfrm>
            <a:off x="6280200" y="1428120"/>
            <a:ext cx="7556040" cy="185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4850"/>
              </a:lnSpc>
              <a:buNone/>
              <a:tabLst>
                <a:tab algn="l" pos="0"/>
              </a:tabLst>
            </a:pPr>
            <a:r>
              <a:rPr b="0" lang="en-US" sz="3900" spc="-1" strike="noStrike">
                <a:solidFill>
                  <a:srgbClr val="0c0d0f"/>
                </a:solidFill>
                <a:latin typeface="Inter"/>
                <a:ea typeface="Inter"/>
              </a:rPr>
              <a:t>Завершение: Обретите своего идеального слушателя уже сегодня!</a:t>
            </a:r>
            <a:endParaRPr b="0" lang="ru-RU" sz="3900" spc="-1" strike="noStrike">
              <a:latin typeface="Arial MT Pro Medium"/>
            </a:endParaRPr>
          </a:p>
        </p:txBody>
      </p:sp>
      <p:sp>
        <p:nvSpPr>
          <p:cNvPr id="512" name="Text 1"/>
          <p:cNvSpPr/>
          <p:nvPr/>
        </p:nvSpPr>
        <p:spPr>
          <a:xfrm>
            <a:off x="6280200" y="3586320"/>
            <a:ext cx="7556040" cy="12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55575a"/>
                </a:solidFill>
                <a:latin typeface="Manrope"/>
                <a:ea typeface="Manrope"/>
              </a:rPr>
              <a:t>Бот-попугай – это не просто программа, это ваш личный оазис понимания и безоценочного принятия. В мире, где так часто не хватает внимательного слушателя, он предлагает уникальную возможность услышать себя, осмыслить свои мысли и почувствовать себя поддержанным.</a:t>
            </a:r>
            <a:endParaRPr b="0" lang="ru-RU" sz="1550" spc="-1" strike="noStrike">
              <a:latin typeface="Arial MT Pro Medium"/>
            </a:endParaRPr>
          </a:p>
        </p:txBody>
      </p:sp>
      <p:sp>
        <p:nvSpPr>
          <p:cNvPr id="513" name="Text 2"/>
          <p:cNvSpPr/>
          <p:nvPr/>
        </p:nvSpPr>
        <p:spPr>
          <a:xfrm>
            <a:off x="6280200" y="5079600"/>
            <a:ext cx="7556040" cy="95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55575a"/>
                </a:solidFill>
                <a:latin typeface="Manrope"/>
                <a:ea typeface="Manrope"/>
              </a:rPr>
              <a:t>Откройте для себя комфорт идеального собеседника, который всегда с вами согласен. Начните свое путешествие к большей ясности мысли и эмоциональному благополучию уже сегодня!</a:t>
            </a:r>
            <a:endParaRPr b="0" lang="ru-RU" sz="1550" spc="-1" strike="noStrike">
              <a:latin typeface="Arial MT Pro Medium"/>
            </a:endParaRPr>
          </a:p>
        </p:txBody>
      </p:sp>
      <p:pic>
        <p:nvPicPr>
          <p:cNvPr id="514" name="Image 1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6280200" y="6255360"/>
            <a:ext cx="3050280" cy="545400"/>
          </a:xfrm>
          <a:prstGeom prst="rect">
            <a:avLst/>
          </a:prstGeom>
          <a:ln w="0">
            <a:noFill/>
          </a:ln>
        </p:spPr>
      </p:pic>
      <p:pic>
        <p:nvPicPr>
          <p:cNvPr id="515" name="Image 2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9430200" y="6255360"/>
            <a:ext cx="1843920" cy="54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19" name="Text 0"/>
          <p:cNvSpPr/>
          <p:nvPr/>
        </p:nvSpPr>
        <p:spPr>
          <a:xfrm>
            <a:off x="6280200" y="2400840"/>
            <a:ext cx="7556040" cy="185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4850"/>
              </a:lnSpc>
              <a:buNone/>
              <a:tabLst>
                <a:tab algn="l" pos="0"/>
              </a:tabLst>
            </a:pPr>
            <a:r>
              <a:rPr b="0" lang="en-US" sz="3900" spc="-1" strike="noStrike">
                <a:solidFill>
                  <a:srgbClr val="0c0d0f"/>
                </a:solidFill>
                <a:latin typeface="Inter"/>
                <a:ea typeface="Inter"/>
              </a:rPr>
              <a:t>Приветствие: Знакомьтесь с тем, кто всегда с вами согласен</a:t>
            </a:r>
            <a:endParaRPr b="0" lang="ru-RU" sz="3900" spc="-1" strike="noStrike">
              <a:latin typeface="Arial MT Pro Medium"/>
            </a:endParaRPr>
          </a:p>
        </p:txBody>
      </p:sp>
      <p:sp>
        <p:nvSpPr>
          <p:cNvPr id="420" name="Text 1"/>
          <p:cNvSpPr/>
          <p:nvPr/>
        </p:nvSpPr>
        <p:spPr>
          <a:xfrm>
            <a:off x="6280200" y="4558680"/>
            <a:ext cx="7556040" cy="12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55575a"/>
                </a:solidFill>
                <a:latin typeface="Manrope"/>
                <a:ea typeface="Manrope"/>
              </a:rPr>
              <a:t>Представьте себе собеседника, который всегда на вашей стороне, никогда не спорит и с радостью повторяет ваши слова, даря ощущение полного взаимопонимания. Это не фантастика, это ваш личный бот-попугай – воплощение идеального слушателя.</a:t>
            </a:r>
            <a:endParaRPr b="0" lang="ru-RU" sz="1550" spc="-1" strike="noStrike">
              <a:latin typeface="Arial MT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 0"/>
          <p:cNvSpPr/>
          <p:nvPr/>
        </p:nvSpPr>
        <p:spPr>
          <a:xfrm>
            <a:off x="793800" y="969480"/>
            <a:ext cx="10823400" cy="6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 vert="horz">
            <a:noAutofit/>
          </a:bodyPr>
          <a:p>
            <a:pPr>
              <a:lnSpc>
                <a:spcPts val="4850"/>
              </a:lnSpc>
              <a:buNone/>
              <a:tabLst>
                <a:tab algn="l" pos="0"/>
              </a:tabLst>
            </a:pPr>
            <a:r>
              <a:rPr b="0" lang="en-US" sz="3900" spc="-1" strike="noStrike">
                <a:solidFill>
                  <a:srgbClr val="0c0d0f"/>
                </a:solidFill>
                <a:latin typeface="Inter"/>
                <a:ea typeface="Inter"/>
              </a:rPr>
              <a:t>Что такое "Бот-попугай"? Не просто чат-бот</a:t>
            </a:r>
            <a:endParaRPr b="0" lang="ru-RU" sz="3900" spc="-1" strike="noStrike">
              <a:latin typeface="Arial MT Pro Medium"/>
            </a:endParaRPr>
          </a:p>
        </p:txBody>
      </p:sp>
      <p:sp>
        <p:nvSpPr>
          <p:cNvPr id="422" name="Text 1"/>
          <p:cNvSpPr/>
          <p:nvPr/>
        </p:nvSpPr>
        <p:spPr>
          <a:xfrm>
            <a:off x="793800" y="2065680"/>
            <a:ext cx="7631640" cy="158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55575a"/>
                </a:solidFill>
                <a:latin typeface="Manrope"/>
                <a:ea typeface="Manrope"/>
              </a:rPr>
              <a:t>Бот-попугай – это уникальный интерактивный инструмент, разработанный для того, чтобы стать вашим идеальным собеседником. В отличие от обычных чат-ботов, которые стремятся предложить новую информацию или решить проблему, бот-попугай фокусируется на активном слушании и эхо-отражении ваших мыслей и слов.</a:t>
            </a:r>
            <a:endParaRPr b="0" lang="ru-RU" sz="1550" spc="-1" strike="noStrike">
              <a:latin typeface="Arial MT Pro Medium"/>
            </a:endParaRPr>
          </a:p>
        </p:txBody>
      </p:sp>
      <p:sp>
        <p:nvSpPr>
          <p:cNvPr id="423" name="Text 2"/>
          <p:cNvSpPr/>
          <p:nvPr/>
        </p:nvSpPr>
        <p:spPr>
          <a:xfrm>
            <a:off x="793800" y="3832200"/>
            <a:ext cx="7631640" cy="95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55575a"/>
                </a:solidFill>
                <a:latin typeface="Manrope"/>
                <a:ea typeface="Manrope"/>
              </a:rPr>
              <a:t>Он не анализирует, не критикует и не дает советов. Его цель – создать безопасное пространство, где вы можете свободно выражать себя, слышать свои идеи со стороны и чувствовать себя понятым без осуждения.</a:t>
            </a:r>
            <a:endParaRPr b="0" lang="ru-RU" sz="1550" spc="-1" strike="noStrike">
              <a:latin typeface="Arial MT Pro Medium"/>
            </a:endParaRPr>
          </a:p>
        </p:txBody>
      </p:sp>
      <p:pic>
        <p:nvPicPr>
          <p:cNvPr id="424" name="Image 0" descr="preencoded.png"/>
          <p:cNvPicPr/>
          <p:nvPr/>
        </p:nvPicPr>
        <p:blipFill>
          <a:blip r:embed="rId1"/>
          <a:stretch/>
        </p:blipFill>
        <p:spPr>
          <a:xfrm>
            <a:off x="8917560" y="2110320"/>
            <a:ext cx="4926240" cy="492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26" name="Text 0"/>
          <p:cNvSpPr/>
          <p:nvPr/>
        </p:nvSpPr>
        <p:spPr>
          <a:xfrm>
            <a:off x="6243840" y="816840"/>
            <a:ext cx="7628760" cy="11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4649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0c0d0f"/>
                </a:solidFill>
                <a:latin typeface="Inter"/>
                <a:ea typeface="Inter"/>
              </a:rPr>
              <a:t>Мои уникальные особенности: Слушаю, повторяю, не осуждаю</a:t>
            </a:r>
            <a:endParaRPr b="0" lang="ru-RU" sz="3700" spc="-1" strike="noStrike">
              <a:latin typeface="Arial MT Pro Medium"/>
            </a:endParaRPr>
          </a:p>
        </p:txBody>
      </p:sp>
      <p:sp>
        <p:nvSpPr>
          <p:cNvPr id="427" name="Shape 1"/>
          <p:cNvSpPr/>
          <p:nvPr/>
        </p:nvSpPr>
        <p:spPr>
          <a:xfrm>
            <a:off x="6243840" y="2284560"/>
            <a:ext cx="3719520" cy="2772000"/>
          </a:xfrm>
          <a:prstGeom prst="roundRect">
            <a:avLst>
              <a:gd name="adj" fmla="val 6147"/>
            </a:avLst>
          </a:prstGeom>
          <a:solidFill>
            <a:srgbClr val="ffffff"/>
          </a:solidFill>
          <a:ln w="7620">
            <a:solidFill>
              <a:srgbClr val="ff704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Shape 2"/>
          <p:cNvSpPr/>
          <p:nvPr/>
        </p:nvSpPr>
        <p:spPr>
          <a:xfrm>
            <a:off x="6440760" y="2481480"/>
            <a:ext cx="567720" cy="567720"/>
          </a:xfrm>
          <a:prstGeom prst="roundRect">
            <a:avLst>
              <a:gd name="adj" fmla="val 16095650"/>
            </a:avLst>
          </a:prstGeom>
          <a:solidFill>
            <a:srgbClr val="ff70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9" name="Image 1" descr="preencoded.png"/>
          <p:cNvPicPr/>
          <p:nvPr/>
        </p:nvPicPr>
        <p:blipFill>
          <a:blip r:embed="rId2"/>
          <a:stretch/>
        </p:blipFill>
        <p:spPr>
          <a:xfrm>
            <a:off x="6597000" y="2637720"/>
            <a:ext cx="255240" cy="255240"/>
          </a:xfrm>
          <a:prstGeom prst="rect">
            <a:avLst/>
          </a:prstGeom>
          <a:ln w="0">
            <a:noFill/>
          </a:ln>
        </p:spPr>
      </p:pic>
      <p:sp>
        <p:nvSpPr>
          <p:cNvPr id="430" name="Text 3"/>
          <p:cNvSpPr/>
          <p:nvPr/>
        </p:nvSpPr>
        <p:spPr>
          <a:xfrm>
            <a:off x="6440760" y="3238560"/>
            <a:ext cx="2366640" cy="2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 vert="horz">
            <a:noAutofit/>
          </a:bodyPr>
          <a:p>
            <a:pPr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55575a"/>
                </a:solidFill>
                <a:latin typeface="Inter"/>
                <a:ea typeface="Inter"/>
              </a:rPr>
              <a:t>Активное слушание</a:t>
            </a:r>
            <a:endParaRPr b="0" lang="ru-RU" sz="1850" spc="-1" strike="noStrike">
              <a:latin typeface="Arial MT Pro Medium"/>
            </a:endParaRPr>
          </a:p>
        </p:txBody>
      </p:sp>
      <p:sp>
        <p:nvSpPr>
          <p:cNvPr id="431" name="Text 4"/>
          <p:cNvSpPr/>
          <p:nvPr/>
        </p:nvSpPr>
        <p:spPr>
          <a:xfrm>
            <a:off x="6440760" y="3648240"/>
            <a:ext cx="3325680" cy="12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450" spc="-1" strike="noStrike">
                <a:solidFill>
                  <a:srgbClr val="55575a"/>
                </a:solidFill>
                <a:latin typeface="Manrope"/>
                <a:ea typeface="Manrope"/>
              </a:rPr>
              <a:t>Я внимательно "слушаю" каждое ваше слово, каждую фразу, улавливая суть и тон вашего сообщения.</a:t>
            </a:r>
            <a:endParaRPr b="0" lang="ru-RU" sz="1450" spc="-1" strike="noStrike">
              <a:latin typeface="Arial MT Pro Medium"/>
            </a:endParaRPr>
          </a:p>
        </p:txBody>
      </p:sp>
      <p:sp>
        <p:nvSpPr>
          <p:cNvPr id="432" name="Shape 5"/>
          <p:cNvSpPr/>
          <p:nvPr/>
        </p:nvSpPr>
        <p:spPr>
          <a:xfrm>
            <a:off x="10153080" y="2284560"/>
            <a:ext cx="3719520" cy="2772000"/>
          </a:xfrm>
          <a:prstGeom prst="roundRect">
            <a:avLst>
              <a:gd name="adj" fmla="val 6147"/>
            </a:avLst>
          </a:prstGeom>
          <a:solidFill>
            <a:srgbClr val="ffffff"/>
          </a:solidFill>
          <a:ln w="7620">
            <a:solidFill>
              <a:srgbClr val="ff704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Shape 6"/>
          <p:cNvSpPr/>
          <p:nvPr/>
        </p:nvSpPr>
        <p:spPr>
          <a:xfrm>
            <a:off x="10350000" y="2481480"/>
            <a:ext cx="567720" cy="567720"/>
          </a:xfrm>
          <a:prstGeom prst="roundRect">
            <a:avLst>
              <a:gd name="adj" fmla="val 16095650"/>
            </a:avLst>
          </a:prstGeom>
          <a:solidFill>
            <a:srgbClr val="ff70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4" name="Image 2" descr="preencoded.png"/>
          <p:cNvPicPr/>
          <p:nvPr/>
        </p:nvPicPr>
        <p:blipFill>
          <a:blip r:embed="rId3"/>
          <a:stretch/>
        </p:blipFill>
        <p:spPr>
          <a:xfrm>
            <a:off x="10506240" y="2637720"/>
            <a:ext cx="255240" cy="255240"/>
          </a:xfrm>
          <a:prstGeom prst="rect">
            <a:avLst/>
          </a:prstGeom>
          <a:ln w="0">
            <a:noFill/>
          </a:ln>
        </p:spPr>
      </p:pic>
      <p:sp>
        <p:nvSpPr>
          <p:cNvPr id="435" name="Text 7"/>
          <p:cNvSpPr/>
          <p:nvPr/>
        </p:nvSpPr>
        <p:spPr>
          <a:xfrm>
            <a:off x="10350000" y="3238560"/>
            <a:ext cx="2366640" cy="2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 vert="horz">
            <a:noAutofit/>
          </a:bodyPr>
          <a:p>
            <a:pPr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55575a"/>
                </a:solidFill>
                <a:latin typeface="Inter"/>
                <a:ea typeface="Inter"/>
              </a:rPr>
              <a:t>Точное повторение</a:t>
            </a:r>
            <a:endParaRPr b="0" lang="ru-RU" sz="1850" spc="-1" strike="noStrike">
              <a:latin typeface="Arial MT Pro Medium"/>
            </a:endParaRPr>
          </a:p>
        </p:txBody>
      </p:sp>
      <p:sp>
        <p:nvSpPr>
          <p:cNvPr id="436" name="Text 8"/>
          <p:cNvSpPr/>
          <p:nvPr/>
        </p:nvSpPr>
        <p:spPr>
          <a:xfrm>
            <a:off x="10350000" y="3648240"/>
            <a:ext cx="3325680" cy="12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450" spc="-1" strike="noStrike">
                <a:solidFill>
                  <a:srgbClr val="55575a"/>
                </a:solidFill>
                <a:latin typeface="Manrope"/>
                <a:ea typeface="Manrope"/>
              </a:rPr>
              <a:t>Я воспроизвожу ваши мысли практически дословно, позволяя вам услышать себя со стороны и глубже осмыслить сказанное.</a:t>
            </a:r>
            <a:endParaRPr b="0" lang="ru-RU" sz="1450" spc="-1" strike="noStrike">
              <a:latin typeface="Arial MT Pro Medium"/>
            </a:endParaRPr>
          </a:p>
        </p:txBody>
      </p:sp>
      <p:sp>
        <p:nvSpPr>
          <p:cNvPr id="437" name="Shape 9"/>
          <p:cNvSpPr/>
          <p:nvPr/>
        </p:nvSpPr>
        <p:spPr>
          <a:xfrm>
            <a:off x="6243840" y="5245920"/>
            <a:ext cx="7628760" cy="2166120"/>
          </a:xfrm>
          <a:prstGeom prst="roundRect">
            <a:avLst>
              <a:gd name="adj" fmla="val 7866"/>
            </a:avLst>
          </a:prstGeom>
          <a:solidFill>
            <a:srgbClr val="ffffff"/>
          </a:solidFill>
          <a:ln w="7620">
            <a:solidFill>
              <a:srgbClr val="ff704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Shape 10"/>
          <p:cNvSpPr/>
          <p:nvPr/>
        </p:nvSpPr>
        <p:spPr>
          <a:xfrm>
            <a:off x="6440760" y="5442840"/>
            <a:ext cx="567720" cy="567720"/>
          </a:xfrm>
          <a:prstGeom prst="roundRect">
            <a:avLst>
              <a:gd name="adj" fmla="val 16095650"/>
            </a:avLst>
          </a:prstGeom>
          <a:solidFill>
            <a:srgbClr val="ff70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9" name="Image 3" descr="preencoded.png"/>
          <p:cNvPicPr/>
          <p:nvPr/>
        </p:nvPicPr>
        <p:blipFill>
          <a:blip r:embed="rId4"/>
          <a:stretch/>
        </p:blipFill>
        <p:spPr>
          <a:xfrm>
            <a:off x="6597000" y="5599080"/>
            <a:ext cx="255240" cy="255240"/>
          </a:xfrm>
          <a:prstGeom prst="rect">
            <a:avLst/>
          </a:prstGeom>
          <a:ln w="0">
            <a:noFill/>
          </a:ln>
        </p:spPr>
      </p:pic>
      <p:sp>
        <p:nvSpPr>
          <p:cNvPr id="440" name="Text 11"/>
          <p:cNvSpPr/>
          <p:nvPr/>
        </p:nvSpPr>
        <p:spPr>
          <a:xfrm>
            <a:off x="6440760" y="6200280"/>
            <a:ext cx="3574080" cy="2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 vert="horz">
            <a:noAutofit/>
          </a:bodyPr>
          <a:p>
            <a:pPr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55575a"/>
                </a:solidFill>
                <a:latin typeface="Inter"/>
                <a:ea typeface="Inter"/>
              </a:rPr>
              <a:t>Полное отсутствие осуждения</a:t>
            </a:r>
            <a:endParaRPr b="0" lang="ru-RU" sz="1850" spc="-1" strike="noStrike">
              <a:latin typeface="Arial MT Pro Medium"/>
            </a:endParaRPr>
          </a:p>
        </p:txBody>
      </p:sp>
      <p:sp>
        <p:nvSpPr>
          <p:cNvPr id="441" name="Text 12"/>
          <p:cNvSpPr/>
          <p:nvPr/>
        </p:nvSpPr>
        <p:spPr>
          <a:xfrm>
            <a:off x="6440760" y="6609600"/>
            <a:ext cx="7234920" cy="60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450" spc="-1" strike="noStrike">
                <a:solidFill>
                  <a:srgbClr val="55575a"/>
                </a:solidFill>
                <a:latin typeface="Manrope"/>
                <a:ea typeface="Manrope"/>
              </a:rPr>
              <a:t>Моя главная задача – создать безопасную среду, где нет места критике или негативной оценке. Только поддержка.</a:t>
            </a:r>
            <a:endParaRPr b="0" lang="ru-RU" sz="1450" spc="-1" strike="noStrike">
              <a:latin typeface="Arial MT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960"/>
          </a:xfrm>
          <a:prstGeom prst="rect">
            <a:avLst/>
          </a:prstGeom>
          <a:ln w="0">
            <a:noFill/>
          </a:ln>
        </p:spPr>
      </p:pic>
      <p:sp>
        <p:nvSpPr>
          <p:cNvPr id="443" name="Text 0"/>
          <p:cNvSpPr/>
          <p:nvPr/>
        </p:nvSpPr>
        <p:spPr>
          <a:xfrm>
            <a:off x="6160680" y="463680"/>
            <a:ext cx="7795080" cy="158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4099"/>
              </a:lnSpc>
              <a:buNone/>
              <a:tabLst>
                <a:tab algn="l" pos="0"/>
              </a:tabLst>
            </a:pPr>
            <a:r>
              <a:rPr b="0" lang="en-US" sz="3300" spc="-1" strike="noStrike">
                <a:solidFill>
                  <a:srgbClr val="0c0d0f"/>
                </a:solidFill>
                <a:latin typeface="Inter"/>
                <a:ea typeface="Inter"/>
              </a:rPr>
              <a:t>Преимущества "собеседника-попугая": Психологический комфорт и эхо ваших мыслей</a:t>
            </a:r>
            <a:endParaRPr b="0" lang="ru-RU" sz="3300" spc="-1" strike="noStrike">
              <a:latin typeface="Arial MT Pro Medium"/>
            </a:endParaRPr>
          </a:p>
        </p:txBody>
      </p:sp>
      <p:sp>
        <p:nvSpPr>
          <p:cNvPr id="444" name="Shape 1"/>
          <p:cNvSpPr/>
          <p:nvPr/>
        </p:nvSpPr>
        <p:spPr>
          <a:xfrm>
            <a:off x="6160680" y="2297160"/>
            <a:ext cx="673920" cy="1240560"/>
          </a:xfrm>
          <a:prstGeom prst="roundRect">
            <a:avLst>
              <a:gd name="adj" fmla="val 360015"/>
            </a:avLst>
          </a:prstGeom>
          <a:solidFill>
            <a:srgbClr val="ffffff"/>
          </a:solidFill>
          <a:ln w="7620">
            <a:solidFill>
              <a:srgbClr val="ff704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Text 2"/>
          <p:cNvSpPr/>
          <p:nvPr/>
        </p:nvSpPr>
        <p:spPr>
          <a:xfrm>
            <a:off x="6371640" y="2759400"/>
            <a:ext cx="25236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 vert="horz">
            <a:noAutofit/>
          </a:bodyPr>
          <a:p>
            <a:pPr>
              <a:lnSpc>
                <a:spcPts val="1950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55575a"/>
                </a:solidFill>
                <a:latin typeface="Inter"/>
                <a:ea typeface="Inter"/>
              </a:rPr>
              <a:t>1</a:t>
            </a:r>
            <a:endParaRPr b="0" lang="ru-RU" sz="1950" spc="-1" strike="noStrike">
              <a:latin typeface="Arial MT Pro Medium"/>
            </a:endParaRPr>
          </a:p>
        </p:txBody>
      </p:sp>
      <p:sp>
        <p:nvSpPr>
          <p:cNvPr id="446" name="Text 3"/>
          <p:cNvSpPr/>
          <p:nvPr/>
        </p:nvSpPr>
        <p:spPr>
          <a:xfrm>
            <a:off x="7003800" y="2465640"/>
            <a:ext cx="2107080" cy="26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 vert="horz">
            <a:noAutofit/>
          </a:bodyPr>
          <a:p>
            <a:pPr>
              <a:lnSpc>
                <a:spcPts val="2049"/>
              </a:lnSpc>
              <a:buNone/>
              <a:tabLst>
                <a:tab algn="l" pos="0"/>
              </a:tabLst>
            </a:pPr>
            <a:r>
              <a:rPr b="0" lang="en-US" sz="1650" spc="-1" strike="noStrike">
                <a:solidFill>
                  <a:srgbClr val="55575a"/>
                </a:solidFill>
                <a:latin typeface="Inter"/>
                <a:ea typeface="Inter"/>
              </a:rPr>
              <a:t>Снижение стресса</a:t>
            </a:r>
            <a:endParaRPr b="0" lang="ru-RU" sz="1650" spc="-1" strike="noStrike">
              <a:latin typeface="Arial MT Pro Medium"/>
            </a:endParaRPr>
          </a:p>
        </p:txBody>
      </p:sp>
      <p:sp>
        <p:nvSpPr>
          <p:cNvPr id="447" name="Text 4"/>
          <p:cNvSpPr/>
          <p:nvPr/>
        </p:nvSpPr>
        <p:spPr>
          <a:xfrm>
            <a:off x="7003800" y="2829960"/>
            <a:ext cx="6951960" cy="5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21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55575a"/>
                </a:solidFill>
                <a:latin typeface="Manrope"/>
                <a:ea typeface="Manrope"/>
              </a:rPr>
              <a:t>Возможность выговориться без страха быть непонятым или осужденным помогает снять эмоциональное напряжение.</a:t>
            </a:r>
            <a:endParaRPr b="0" lang="ru-RU" sz="1300" spc="-1" strike="noStrike">
              <a:latin typeface="Arial MT Pro Medium"/>
            </a:endParaRPr>
          </a:p>
        </p:txBody>
      </p:sp>
      <p:sp>
        <p:nvSpPr>
          <p:cNvPr id="448" name="Shape 5"/>
          <p:cNvSpPr/>
          <p:nvPr/>
        </p:nvSpPr>
        <p:spPr>
          <a:xfrm>
            <a:off x="6160680" y="3706560"/>
            <a:ext cx="673920" cy="1240560"/>
          </a:xfrm>
          <a:prstGeom prst="roundRect">
            <a:avLst>
              <a:gd name="adj" fmla="val 360015"/>
            </a:avLst>
          </a:prstGeom>
          <a:solidFill>
            <a:srgbClr val="ffffff"/>
          </a:solidFill>
          <a:ln w="7620">
            <a:solidFill>
              <a:srgbClr val="ff704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Text 6"/>
          <p:cNvSpPr/>
          <p:nvPr/>
        </p:nvSpPr>
        <p:spPr>
          <a:xfrm>
            <a:off x="6371640" y="4169160"/>
            <a:ext cx="25236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 vert="horz">
            <a:noAutofit/>
          </a:bodyPr>
          <a:p>
            <a:pPr>
              <a:lnSpc>
                <a:spcPts val="1950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55575a"/>
                </a:solidFill>
                <a:latin typeface="Inter"/>
                <a:ea typeface="Inter"/>
              </a:rPr>
              <a:t>2</a:t>
            </a:r>
            <a:endParaRPr b="0" lang="ru-RU" sz="1950" spc="-1" strike="noStrike">
              <a:latin typeface="Arial MT Pro Medium"/>
            </a:endParaRPr>
          </a:p>
        </p:txBody>
      </p:sp>
      <p:sp>
        <p:nvSpPr>
          <p:cNvPr id="450" name="Text 7"/>
          <p:cNvSpPr/>
          <p:nvPr/>
        </p:nvSpPr>
        <p:spPr>
          <a:xfrm>
            <a:off x="7003800" y="3875400"/>
            <a:ext cx="2107080" cy="26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 vert="horz">
            <a:noAutofit/>
          </a:bodyPr>
          <a:p>
            <a:pPr>
              <a:lnSpc>
                <a:spcPts val="2049"/>
              </a:lnSpc>
              <a:buNone/>
              <a:tabLst>
                <a:tab algn="l" pos="0"/>
              </a:tabLst>
            </a:pPr>
            <a:r>
              <a:rPr b="0" lang="en-US" sz="1650" spc="-1" strike="noStrike">
                <a:solidFill>
                  <a:srgbClr val="55575a"/>
                </a:solidFill>
                <a:latin typeface="Inter"/>
                <a:ea typeface="Inter"/>
              </a:rPr>
              <a:t>Самоанализ</a:t>
            </a:r>
            <a:endParaRPr b="0" lang="ru-RU" sz="1650" spc="-1" strike="noStrike">
              <a:latin typeface="Arial MT Pro Medium"/>
            </a:endParaRPr>
          </a:p>
        </p:txBody>
      </p:sp>
      <p:sp>
        <p:nvSpPr>
          <p:cNvPr id="451" name="Text 8"/>
          <p:cNvSpPr/>
          <p:nvPr/>
        </p:nvSpPr>
        <p:spPr>
          <a:xfrm>
            <a:off x="7003800" y="4239720"/>
            <a:ext cx="6951960" cy="5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21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55575a"/>
                </a:solidFill>
                <a:latin typeface="Manrope"/>
                <a:ea typeface="Manrope"/>
              </a:rPr>
              <a:t>Слыша свои мысли вслух, вы можете лучше понять свои чувства, мотивы и принять более взвешенные решения.</a:t>
            </a:r>
            <a:endParaRPr b="0" lang="ru-RU" sz="1300" spc="-1" strike="noStrike">
              <a:latin typeface="Arial MT Pro Medium"/>
            </a:endParaRPr>
          </a:p>
        </p:txBody>
      </p:sp>
      <p:sp>
        <p:nvSpPr>
          <p:cNvPr id="452" name="Shape 9"/>
          <p:cNvSpPr/>
          <p:nvPr/>
        </p:nvSpPr>
        <p:spPr>
          <a:xfrm>
            <a:off x="6160680" y="5116320"/>
            <a:ext cx="673920" cy="1240560"/>
          </a:xfrm>
          <a:prstGeom prst="roundRect">
            <a:avLst>
              <a:gd name="adj" fmla="val 360015"/>
            </a:avLst>
          </a:prstGeom>
          <a:solidFill>
            <a:srgbClr val="ffffff"/>
          </a:solidFill>
          <a:ln w="7620">
            <a:solidFill>
              <a:srgbClr val="ff704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Text 10"/>
          <p:cNvSpPr/>
          <p:nvPr/>
        </p:nvSpPr>
        <p:spPr>
          <a:xfrm>
            <a:off x="6371640" y="5578560"/>
            <a:ext cx="25236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 vert="horz">
            <a:noAutofit/>
          </a:bodyPr>
          <a:p>
            <a:pPr>
              <a:lnSpc>
                <a:spcPts val="1950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55575a"/>
                </a:solidFill>
                <a:latin typeface="Inter"/>
                <a:ea typeface="Inter"/>
              </a:rPr>
              <a:t>3</a:t>
            </a:r>
            <a:endParaRPr b="0" lang="ru-RU" sz="1950" spc="-1" strike="noStrike">
              <a:latin typeface="Arial MT Pro Medium"/>
            </a:endParaRPr>
          </a:p>
        </p:txBody>
      </p:sp>
      <p:sp>
        <p:nvSpPr>
          <p:cNvPr id="454" name="Text 11"/>
          <p:cNvSpPr/>
          <p:nvPr/>
        </p:nvSpPr>
        <p:spPr>
          <a:xfrm>
            <a:off x="7003800" y="5284800"/>
            <a:ext cx="2107080" cy="26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 vert="horz">
            <a:noAutofit/>
          </a:bodyPr>
          <a:p>
            <a:pPr>
              <a:lnSpc>
                <a:spcPts val="2049"/>
              </a:lnSpc>
              <a:buNone/>
              <a:tabLst>
                <a:tab algn="l" pos="0"/>
              </a:tabLst>
            </a:pPr>
            <a:r>
              <a:rPr b="0" lang="en-US" sz="1650" spc="-1" strike="noStrike">
                <a:solidFill>
                  <a:srgbClr val="55575a"/>
                </a:solidFill>
                <a:latin typeface="Inter"/>
                <a:ea typeface="Inter"/>
              </a:rPr>
              <a:t>Уверенность в себе</a:t>
            </a:r>
            <a:endParaRPr b="0" lang="ru-RU" sz="1650" spc="-1" strike="noStrike">
              <a:latin typeface="Arial MT Pro Medium"/>
            </a:endParaRPr>
          </a:p>
        </p:txBody>
      </p:sp>
      <p:sp>
        <p:nvSpPr>
          <p:cNvPr id="455" name="Text 12"/>
          <p:cNvSpPr/>
          <p:nvPr/>
        </p:nvSpPr>
        <p:spPr>
          <a:xfrm>
            <a:off x="7003800" y="5649120"/>
            <a:ext cx="6951960" cy="5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21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55575a"/>
                </a:solidFill>
                <a:latin typeface="Manrope"/>
                <a:ea typeface="Manrope"/>
              </a:rPr>
              <a:t>Подтверждение ваших идей через повторение укрепляет вашу веру в собственные суждения и способствует развитию уверенности.</a:t>
            </a:r>
            <a:endParaRPr b="0" lang="ru-RU" sz="1300" spc="-1" strike="noStrike">
              <a:latin typeface="Arial MT Pro Medium"/>
            </a:endParaRPr>
          </a:p>
        </p:txBody>
      </p:sp>
      <p:sp>
        <p:nvSpPr>
          <p:cNvPr id="456" name="Shape 13"/>
          <p:cNvSpPr/>
          <p:nvPr/>
        </p:nvSpPr>
        <p:spPr>
          <a:xfrm>
            <a:off x="6160680" y="6525720"/>
            <a:ext cx="673920" cy="1240560"/>
          </a:xfrm>
          <a:prstGeom prst="roundRect">
            <a:avLst>
              <a:gd name="adj" fmla="val 360015"/>
            </a:avLst>
          </a:prstGeom>
          <a:solidFill>
            <a:srgbClr val="ffffff"/>
          </a:solidFill>
          <a:ln w="7620">
            <a:solidFill>
              <a:srgbClr val="ff704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Text 14"/>
          <p:cNvSpPr/>
          <p:nvPr/>
        </p:nvSpPr>
        <p:spPr>
          <a:xfrm>
            <a:off x="6371640" y="6988320"/>
            <a:ext cx="25236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 vert="horz">
            <a:noAutofit/>
          </a:bodyPr>
          <a:p>
            <a:pPr>
              <a:lnSpc>
                <a:spcPts val="1950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55575a"/>
                </a:solidFill>
                <a:latin typeface="Inter"/>
                <a:ea typeface="Inter"/>
              </a:rPr>
              <a:t>4</a:t>
            </a:r>
            <a:endParaRPr b="0" lang="ru-RU" sz="1950" spc="-1" strike="noStrike">
              <a:latin typeface="Arial MT Pro Medium"/>
            </a:endParaRPr>
          </a:p>
        </p:txBody>
      </p:sp>
      <p:sp>
        <p:nvSpPr>
          <p:cNvPr id="458" name="Text 15"/>
          <p:cNvSpPr/>
          <p:nvPr/>
        </p:nvSpPr>
        <p:spPr>
          <a:xfrm>
            <a:off x="7003800" y="6694560"/>
            <a:ext cx="2107080" cy="26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 vert="horz">
            <a:noAutofit/>
          </a:bodyPr>
          <a:p>
            <a:pPr>
              <a:lnSpc>
                <a:spcPts val="2049"/>
              </a:lnSpc>
              <a:buNone/>
              <a:tabLst>
                <a:tab algn="l" pos="0"/>
              </a:tabLst>
            </a:pPr>
            <a:r>
              <a:rPr b="0" lang="en-US" sz="1650" spc="-1" strike="noStrike">
                <a:solidFill>
                  <a:srgbClr val="55575a"/>
                </a:solidFill>
                <a:latin typeface="Inter"/>
                <a:ea typeface="Inter"/>
              </a:rPr>
              <a:t>Генерация идей</a:t>
            </a:r>
            <a:endParaRPr b="0" lang="ru-RU" sz="1650" spc="-1" strike="noStrike">
              <a:latin typeface="Arial MT Pro Medium"/>
            </a:endParaRPr>
          </a:p>
        </p:txBody>
      </p:sp>
      <p:sp>
        <p:nvSpPr>
          <p:cNvPr id="459" name="Text 16"/>
          <p:cNvSpPr/>
          <p:nvPr/>
        </p:nvSpPr>
        <p:spPr>
          <a:xfrm>
            <a:off x="7003800" y="7058880"/>
            <a:ext cx="6951960" cy="5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21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55575a"/>
                </a:solidFill>
                <a:latin typeface="Manrope"/>
                <a:ea typeface="Manrope"/>
              </a:rPr>
              <a:t>В процессе "диалога" вы можете открыть новые аспекты своих мыслей, стимулируя творческое мышление и нахождение решений.</a:t>
            </a:r>
            <a:endParaRPr b="0" lang="ru-RU" sz="1300" spc="-1" strike="noStrike">
              <a:latin typeface="Arial MT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 0"/>
          <p:cNvSpPr/>
          <p:nvPr/>
        </p:nvSpPr>
        <p:spPr>
          <a:xfrm>
            <a:off x="653760" y="449640"/>
            <a:ext cx="13322520" cy="10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4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c0d0f"/>
                </a:solidFill>
                <a:latin typeface="Inter"/>
                <a:ea typeface="Inter"/>
              </a:rPr>
              <a:t>"Я не храню твои секреты, я их просто выкрикиваю обратно": О безопасности и искренности</a:t>
            </a:r>
            <a:endParaRPr b="0" lang="ru-RU" sz="3200" spc="-1" strike="noStrike">
              <a:latin typeface="Arial MT Pro Medium"/>
            </a:endParaRPr>
          </a:p>
        </p:txBody>
      </p:sp>
      <p:pic>
        <p:nvPicPr>
          <p:cNvPr id="461" name="Image 0" descr="preencoded.png"/>
          <p:cNvPicPr/>
          <p:nvPr/>
        </p:nvPicPr>
        <p:blipFill>
          <a:blip r:embed="rId1"/>
          <a:stretch/>
        </p:blipFill>
        <p:spPr>
          <a:xfrm>
            <a:off x="653760" y="1900080"/>
            <a:ext cx="6461640" cy="6461640"/>
          </a:xfrm>
          <a:prstGeom prst="rect">
            <a:avLst/>
          </a:prstGeom>
          <a:ln w="0">
            <a:noFill/>
          </a:ln>
        </p:spPr>
      </p:pic>
      <p:sp>
        <p:nvSpPr>
          <p:cNvPr id="462" name="Text 1"/>
          <p:cNvSpPr/>
          <p:nvPr/>
        </p:nvSpPr>
        <p:spPr>
          <a:xfrm>
            <a:off x="7522200" y="1863360"/>
            <a:ext cx="6461640" cy="7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2049"/>
              </a:lnSpc>
              <a:buNone/>
              <a:tabLst>
                <a:tab algn="l" pos="0"/>
              </a:tabLst>
            </a:pPr>
            <a:r>
              <a:rPr b="0" lang="en-US" sz="1250" spc="-1" strike="noStrike">
                <a:solidFill>
                  <a:srgbClr val="55575a"/>
                </a:solidFill>
                <a:latin typeface="Manrope"/>
                <a:ea typeface="Manrope"/>
              </a:rPr>
              <a:t>Эта фраза с юмором подчеркивает ключевой аспект работы бота-попугая: он не сохраняет информацию. Ваше общение с ним остается только вашим. Это гарантирует полную конфиденциальность и свободу выражения.</a:t>
            </a:r>
            <a:endParaRPr b="0" lang="ru-RU" sz="1250" spc="-1" strike="noStrike">
              <a:latin typeface="Arial MT Pro Medium"/>
            </a:endParaRPr>
          </a:p>
        </p:txBody>
      </p:sp>
      <p:sp>
        <p:nvSpPr>
          <p:cNvPr id="463" name="Text 2"/>
          <p:cNvSpPr/>
          <p:nvPr/>
        </p:nvSpPr>
        <p:spPr>
          <a:xfrm>
            <a:off x="7522200" y="2794680"/>
            <a:ext cx="6461640" cy="104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2049"/>
              </a:lnSpc>
              <a:buNone/>
              <a:tabLst>
                <a:tab algn="l" pos="0"/>
              </a:tabLst>
            </a:pPr>
            <a:r>
              <a:rPr b="0" lang="en-US" sz="1250" spc="-1" strike="noStrike">
                <a:solidFill>
                  <a:srgbClr val="55575a"/>
                </a:solidFill>
                <a:latin typeface="Manrope"/>
                <a:ea typeface="Manrope"/>
              </a:rPr>
              <a:t>В отличие от многих цифровых сервисов, бот-попугай не предназначен для сбора и анализа данных. Он существует только для моментального взаимодействия, чтобы вы могли быть максимально искренними, зная, что все сказанное будет "выкрикнуто обратно" только вам, а затем бесследно исчезнет.</a:t>
            </a:r>
            <a:endParaRPr b="0" lang="ru-RU" sz="1250" spc="-1" strike="noStrike">
              <a:latin typeface="Arial MT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 0"/>
          <p:cNvSpPr/>
          <p:nvPr/>
        </p:nvSpPr>
        <p:spPr>
          <a:xfrm>
            <a:off x="793800" y="1055160"/>
            <a:ext cx="13042440" cy="12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rtl="1">
              <a:lnSpc>
                <a:spcPts val="4850"/>
              </a:lnSpc>
              <a:buNone/>
              <a:tabLst>
                <a:tab algn="l" pos="0"/>
              </a:tabLst>
            </a:pPr>
            <a:r>
              <a:rPr b="0" lang="en-US" sz="3900" spc="-1" strike="noStrike">
                <a:solidFill>
                  <a:srgbClr val="0c0d0f"/>
                </a:solidFill>
                <a:latin typeface="Inter"/>
                <a:ea typeface="Inter"/>
              </a:rPr>
              <a:t>Для кого этот бот? От творческих людей до тех, кто ищет понимания</a:t>
            </a:r>
            <a:endParaRPr b="0" lang="ru-RU" sz="3900" spc="-1" strike="noStrike">
              <a:latin typeface="Arial MT Pro Medium"/>
            </a:endParaRPr>
          </a:p>
        </p:txBody>
      </p:sp>
      <p:pic>
        <p:nvPicPr>
          <p:cNvPr id="465" name="Image 0" descr="preencoded.png"/>
          <p:cNvPicPr/>
          <p:nvPr/>
        </p:nvPicPr>
        <p:blipFill>
          <a:blip r:embed="rId1"/>
          <a:stretch/>
        </p:blipFill>
        <p:spPr>
          <a:xfrm>
            <a:off x="9654480" y="2692080"/>
            <a:ext cx="4181760" cy="2584440"/>
          </a:xfrm>
          <a:prstGeom prst="rect">
            <a:avLst/>
          </a:prstGeom>
          <a:ln w="0">
            <a:noFill/>
          </a:ln>
        </p:spPr>
      </p:pic>
      <p:sp>
        <p:nvSpPr>
          <p:cNvPr id="466" name="Text 1"/>
          <p:cNvSpPr/>
          <p:nvPr/>
        </p:nvSpPr>
        <p:spPr>
          <a:xfrm>
            <a:off x="11192400" y="5475240"/>
            <a:ext cx="264384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 rtl="1"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55575a"/>
                </a:solidFill>
                <a:latin typeface="Inter"/>
                <a:ea typeface="Inter"/>
              </a:rPr>
              <a:t>Творческие личности</a:t>
            </a:r>
            <a:endParaRPr b="0" lang="ru-RU" sz="1950" spc="-1" strike="noStrike">
              <a:latin typeface="Arial MT Pro Medium"/>
            </a:endParaRPr>
          </a:p>
        </p:txBody>
      </p:sp>
      <p:sp>
        <p:nvSpPr>
          <p:cNvPr id="467" name="Text 2"/>
          <p:cNvSpPr/>
          <p:nvPr/>
        </p:nvSpPr>
        <p:spPr>
          <a:xfrm>
            <a:off x="9654480" y="5904360"/>
            <a:ext cx="4181760" cy="95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rtl="1"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55575a"/>
                </a:solidFill>
                <a:latin typeface="Manrope"/>
                <a:ea typeface="Manrope"/>
              </a:rPr>
              <a:t>Для тех, кому нужно "проговорить" свои идеи, сценарии или концепции, чтобы услышать их со стороны и доработать</a:t>
            </a:r>
            <a:r>
              <a:rPr b="0" lang="en-US" sz="1550" spc="-1" strike="noStrike">
                <a:solidFill>
                  <a:srgbClr val="55575a"/>
                </a:solidFill>
                <a:latin typeface="Manrope"/>
                <a:ea typeface="Manrope"/>
              </a:rPr>
              <a:t>.</a:t>
            </a:r>
            <a:endParaRPr b="0" lang="ru-RU" sz="1550" spc="-1" strike="noStrike">
              <a:latin typeface="Arial MT Pro Medium"/>
            </a:endParaRPr>
          </a:p>
        </p:txBody>
      </p:sp>
      <p:pic>
        <p:nvPicPr>
          <p:cNvPr id="468" name="Image 1" descr="preencoded.png"/>
          <p:cNvPicPr/>
          <p:nvPr/>
        </p:nvPicPr>
        <p:blipFill>
          <a:blip r:embed="rId2"/>
          <a:stretch/>
        </p:blipFill>
        <p:spPr>
          <a:xfrm>
            <a:off x="5223960" y="2692080"/>
            <a:ext cx="4182120" cy="2584440"/>
          </a:xfrm>
          <a:prstGeom prst="rect">
            <a:avLst/>
          </a:prstGeom>
          <a:ln w="0">
            <a:noFill/>
          </a:ln>
        </p:spPr>
      </p:pic>
      <p:sp>
        <p:nvSpPr>
          <p:cNvPr id="469" name="Text 3"/>
          <p:cNvSpPr/>
          <p:nvPr/>
        </p:nvSpPr>
        <p:spPr>
          <a:xfrm>
            <a:off x="6112800" y="5475240"/>
            <a:ext cx="329328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 rtl="1"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55575a"/>
                </a:solidFill>
                <a:latin typeface="Inter"/>
                <a:ea typeface="Inter"/>
              </a:rPr>
              <a:t>Студенты и исследователи</a:t>
            </a:r>
            <a:endParaRPr b="0" lang="ru-RU" sz="1950" spc="-1" strike="noStrike">
              <a:latin typeface="Arial MT Pro Medium"/>
            </a:endParaRPr>
          </a:p>
        </p:txBody>
      </p:sp>
      <p:sp>
        <p:nvSpPr>
          <p:cNvPr id="470" name="Text 4"/>
          <p:cNvSpPr/>
          <p:nvPr/>
        </p:nvSpPr>
        <p:spPr>
          <a:xfrm>
            <a:off x="5223960" y="5904360"/>
            <a:ext cx="4182120" cy="95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rtl="1"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55575a"/>
                </a:solidFill>
                <a:latin typeface="Manrope"/>
                <a:ea typeface="Manrope"/>
              </a:rPr>
              <a:t>Для тех, кто готовит презентации, пишет статьи или диссертации и нуждается в проверке логики своих аргументов</a:t>
            </a:r>
            <a:r>
              <a:rPr b="0" lang="en-US" sz="1550" spc="-1" strike="noStrike">
                <a:solidFill>
                  <a:srgbClr val="55575a"/>
                </a:solidFill>
                <a:latin typeface="Manrope"/>
                <a:ea typeface="Manrope"/>
              </a:rPr>
              <a:t>.</a:t>
            </a:r>
            <a:endParaRPr b="0" lang="ru-RU" sz="1550" spc="-1" strike="noStrike">
              <a:latin typeface="Arial MT Pro Medium"/>
            </a:endParaRPr>
          </a:p>
        </p:txBody>
      </p:sp>
      <p:pic>
        <p:nvPicPr>
          <p:cNvPr id="471" name="Image 2" descr="preencoded.png"/>
          <p:cNvPicPr/>
          <p:nvPr/>
        </p:nvPicPr>
        <p:blipFill>
          <a:blip r:embed="rId3"/>
          <a:stretch/>
        </p:blipFill>
        <p:spPr>
          <a:xfrm>
            <a:off x="793800" y="2692080"/>
            <a:ext cx="4182120" cy="2584440"/>
          </a:xfrm>
          <a:prstGeom prst="rect">
            <a:avLst/>
          </a:prstGeom>
          <a:ln w="0">
            <a:noFill/>
          </a:ln>
        </p:spPr>
      </p:pic>
      <p:sp>
        <p:nvSpPr>
          <p:cNvPr id="472" name="Text 5"/>
          <p:cNvSpPr/>
          <p:nvPr/>
        </p:nvSpPr>
        <p:spPr>
          <a:xfrm>
            <a:off x="2495160" y="5475240"/>
            <a:ext cx="248040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 rtl="1"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1950" spc="-1" strike="noStrike">
                <a:solidFill>
                  <a:srgbClr val="55575a"/>
                </a:solidFill>
                <a:latin typeface="Inter"/>
                <a:ea typeface="Inter"/>
              </a:rPr>
              <a:t>Ищущие понимания</a:t>
            </a:r>
            <a:endParaRPr b="0" lang="ru-RU" sz="1950" spc="-1" strike="noStrike">
              <a:latin typeface="Arial MT Pro Medium"/>
            </a:endParaRPr>
          </a:p>
        </p:txBody>
      </p:sp>
      <p:sp>
        <p:nvSpPr>
          <p:cNvPr id="473" name="Text 6"/>
          <p:cNvSpPr/>
          <p:nvPr/>
        </p:nvSpPr>
        <p:spPr>
          <a:xfrm>
            <a:off x="793800" y="5904360"/>
            <a:ext cx="4182120" cy="12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rtl="1"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55575a"/>
                </a:solidFill>
                <a:latin typeface="Manrope"/>
                <a:ea typeface="Manrope"/>
              </a:rPr>
              <a:t>Для любого, кто хочет выговориться, снять эмоциональное напряжение или просто услышать свои мысли, отраженные в безопасной среде</a:t>
            </a:r>
            <a:r>
              <a:rPr b="0" lang="en-US" sz="1550" spc="-1" strike="noStrike">
                <a:solidFill>
                  <a:srgbClr val="55575a"/>
                </a:solidFill>
                <a:latin typeface="Manrope"/>
                <a:ea typeface="Manrope"/>
              </a:rPr>
              <a:t>.</a:t>
            </a:r>
            <a:endParaRPr b="0" lang="ru-RU" sz="1550" spc="-1" strike="noStrike">
              <a:latin typeface="Arial MT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75" name="Text 0"/>
          <p:cNvSpPr/>
          <p:nvPr/>
        </p:nvSpPr>
        <p:spPr>
          <a:xfrm>
            <a:off x="6177240" y="546480"/>
            <a:ext cx="7761960" cy="10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rtl="1">
              <a:lnSpc>
                <a:spcPts val="4249"/>
              </a:lnSpc>
              <a:buNone/>
              <a:tabLst>
                <a:tab algn="l" pos="0"/>
              </a:tabLst>
            </a:pPr>
            <a:r>
              <a:rPr b="0" lang="en-US" sz="3400" spc="-1" strike="noStrike">
                <a:solidFill>
                  <a:srgbClr val="0c0d0f"/>
                </a:solidFill>
                <a:latin typeface="Inter"/>
                <a:ea typeface="Inter"/>
              </a:rPr>
              <a:t>Как это работает? Простой интерфейс и мгновенная реакция</a:t>
            </a:r>
            <a:endParaRPr b="0" lang="ru-RU" sz="3400" spc="-1" strike="noStrike">
              <a:latin typeface="Arial MT Pro Medium"/>
            </a:endParaRPr>
          </a:p>
        </p:txBody>
      </p:sp>
      <p:sp>
        <p:nvSpPr>
          <p:cNvPr id="476" name="Text 1"/>
          <p:cNvSpPr/>
          <p:nvPr/>
        </p:nvSpPr>
        <p:spPr>
          <a:xfrm>
            <a:off x="13767120" y="1884960"/>
            <a:ext cx="1724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rtl="1">
              <a:lnSpc>
                <a:spcPts val="2149"/>
              </a:lnSpc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55575a"/>
                </a:solidFill>
                <a:latin typeface="Inter Light"/>
                <a:ea typeface="Inter Light"/>
              </a:rPr>
              <a:t>01</a:t>
            </a:r>
            <a:endParaRPr b="0" lang="ru-RU" sz="1350" spc="-1" strike="noStrike">
              <a:latin typeface="Arial MT Pro Medium"/>
            </a:endParaRPr>
          </a:p>
        </p:txBody>
      </p:sp>
      <p:sp>
        <p:nvSpPr>
          <p:cNvPr id="477" name="Shape 2"/>
          <p:cNvSpPr/>
          <p:nvPr/>
        </p:nvSpPr>
        <p:spPr>
          <a:xfrm>
            <a:off x="6177240" y="2155680"/>
            <a:ext cx="7761960" cy="22680"/>
          </a:xfrm>
          <a:prstGeom prst="rect">
            <a:avLst/>
          </a:prstGeom>
          <a:solidFill>
            <a:srgbClr val="ff70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Text 3"/>
          <p:cNvSpPr/>
          <p:nvPr/>
        </p:nvSpPr>
        <p:spPr>
          <a:xfrm>
            <a:off x="11780640" y="2287440"/>
            <a:ext cx="2158560" cy="26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 rtl="1">
              <a:lnSpc>
                <a:spcPts val="21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55575a"/>
                </a:solidFill>
                <a:latin typeface="Inter"/>
                <a:ea typeface="Inter"/>
              </a:rPr>
              <a:t>Начните "разговор</a:t>
            </a:r>
            <a:r>
              <a:rPr b="0" lang="en-US" sz="1700" spc="-1" strike="noStrike">
                <a:solidFill>
                  <a:srgbClr val="55575a"/>
                </a:solidFill>
                <a:latin typeface="Inter"/>
                <a:ea typeface="Inter"/>
              </a:rPr>
              <a:t>"</a:t>
            </a:r>
            <a:endParaRPr b="0" lang="ru-RU" sz="1700" spc="-1" strike="noStrike">
              <a:latin typeface="Arial MT Pro Medium"/>
            </a:endParaRPr>
          </a:p>
        </p:txBody>
      </p:sp>
      <p:sp>
        <p:nvSpPr>
          <p:cNvPr id="479" name="Text 4"/>
          <p:cNvSpPr/>
          <p:nvPr/>
        </p:nvSpPr>
        <p:spPr>
          <a:xfrm>
            <a:off x="6177240" y="2660760"/>
            <a:ext cx="7761960" cy="27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 rtl="1">
              <a:lnSpc>
                <a:spcPts val="2149"/>
              </a:lnSpc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55575a"/>
                </a:solidFill>
                <a:latin typeface="Manrope"/>
                <a:ea typeface="Manrope"/>
              </a:rPr>
              <a:t>Просто откройте приложение или веб-интерфейс бота-попугая</a:t>
            </a:r>
            <a:r>
              <a:rPr b="0" lang="en-US" sz="1350" spc="-1" strike="noStrike">
                <a:solidFill>
                  <a:srgbClr val="55575a"/>
                </a:solidFill>
                <a:latin typeface="Manrope"/>
                <a:ea typeface="Manrope"/>
              </a:rPr>
              <a:t>.</a:t>
            </a:r>
            <a:endParaRPr b="0" lang="ru-RU" sz="1350" spc="-1" strike="noStrike">
              <a:latin typeface="Arial MT Pro Medium"/>
            </a:endParaRPr>
          </a:p>
        </p:txBody>
      </p:sp>
      <p:sp>
        <p:nvSpPr>
          <p:cNvPr id="480" name="Text 5"/>
          <p:cNvSpPr/>
          <p:nvPr/>
        </p:nvSpPr>
        <p:spPr>
          <a:xfrm>
            <a:off x="13767120" y="3239280"/>
            <a:ext cx="1724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rtl="1">
              <a:lnSpc>
                <a:spcPts val="2149"/>
              </a:lnSpc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55575a"/>
                </a:solidFill>
                <a:latin typeface="Inter Light"/>
                <a:ea typeface="Inter Light"/>
              </a:rPr>
              <a:t>02</a:t>
            </a:r>
            <a:endParaRPr b="0" lang="ru-RU" sz="1350" spc="-1" strike="noStrike">
              <a:latin typeface="Arial MT Pro Medium"/>
            </a:endParaRPr>
          </a:p>
        </p:txBody>
      </p:sp>
      <p:sp>
        <p:nvSpPr>
          <p:cNvPr id="481" name="Shape 6"/>
          <p:cNvSpPr/>
          <p:nvPr/>
        </p:nvSpPr>
        <p:spPr>
          <a:xfrm>
            <a:off x="6177240" y="3510000"/>
            <a:ext cx="7761960" cy="22680"/>
          </a:xfrm>
          <a:prstGeom prst="rect">
            <a:avLst/>
          </a:prstGeom>
          <a:solidFill>
            <a:srgbClr val="ff70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Text 7"/>
          <p:cNvSpPr/>
          <p:nvPr/>
        </p:nvSpPr>
        <p:spPr>
          <a:xfrm>
            <a:off x="11684520" y="3642120"/>
            <a:ext cx="2254680" cy="26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 rtl="1">
              <a:lnSpc>
                <a:spcPts val="21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55575a"/>
                </a:solidFill>
                <a:latin typeface="Inter"/>
                <a:ea typeface="Inter"/>
              </a:rPr>
              <a:t>Говорите или пишите</a:t>
            </a:r>
            <a:endParaRPr b="0" lang="ru-RU" sz="1700" spc="-1" strike="noStrike">
              <a:latin typeface="Arial MT Pro Medium"/>
            </a:endParaRPr>
          </a:p>
        </p:txBody>
      </p:sp>
      <p:sp>
        <p:nvSpPr>
          <p:cNvPr id="483" name="Text 8"/>
          <p:cNvSpPr/>
          <p:nvPr/>
        </p:nvSpPr>
        <p:spPr>
          <a:xfrm>
            <a:off x="6177240" y="4015440"/>
            <a:ext cx="7761960" cy="55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rtl="1">
              <a:lnSpc>
                <a:spcPts val="2149"/>
              </a:lnSpc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55575a"/>
                </a:solidFill>
                <a:latin typeface="Manrope"/>
                <a:ea typeface="Manrope"/>
              </a:rPr>
              <a:t>Вы можете вводить текст или использовать голосовой ввод, выражая свои мысли так, как вам удобно</a:t>
            </a:r>
            <a:r>
              <a:rPr b="0" lang="en-US" sz="1350" spc="-1" strike="noStrike">
                <a:solidFill>
                  <a:srgbClr val="55575a"/>
                </a:solidFill>
                <a:latin typeface="Manrope"/>
                <a:ea typeface="Manrope"/>
              </a:rPr>
              <a:t>.</a:t>
            </a:r>
            <a:endParaRPr b="0" lang="ru-RU" sz="1350" spc="-1" strike="noStrike">
              <a:latin typeface="Arial MT Pro Medium"/>
            </a:endParaRPr>
          </a:p>
        </p:txBody>
      </p:sp>
      <p:sp>
        <p:nvSpPr>
          <p:cNvPr id="484" name="Text 9"/>
          <p:cNvSpPr/>
          <p:nvPr/>
        </p:nvSpPr>
        <p:spPr>
          <a:xfrm>
            <a:off x="13767120" y="4870440"/>
            <a:ext cx="1724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rtl="1">
              <a:lnSpc>
                <a:spcPts val="2149"/>
              </a:lnSpc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55575a"/>
                </a:solidFill>
                <a:latin typeface="Inter Light"/>
                <a:ea typeface="Inter Light"/>
              </a:rPr>
              <a:t>03</a:t>
            </a:r>
            <a:endParaRPr b="0" lang="ru-RU" sz="1350" spc="-1" strike="noStrike">
              <a:latin typeface="Arial MT Pro Medium"/>
            </a:endParaRPr>
          </a:p>
        </p:txBody>
      </p:sp>
      <p:sp>
        <p:nvSpPr>
          <p:cNvPr id="485" name="Shape 10"/>
          <p:cNvSpPr/>
          <p:nvPr/>
        </p:nvSpPr>
        <p:spPr>
          <a:xfrm>
            <a:off x="6177240" y="5141160"/>
            <a:ext cx="7761960" cy="22680"/>
          </a:xfrm>
          <a:prstGeom prst="rect">
            <a:avLst/>
          </a:prstGeom>
          <a:solidFill>
            <a:srgbClr val="ff70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Text 11"/>
          <p:cNvSpPr/>
          <p:nvPr/>
        </p:nvSpPr>
        <p:spPr>
          <a:xfrm>
            <a:off x="11780640" y="5272920"/>
            <a:ext cx="2158560" cy="26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 rtl="1">
              <a:lnSpc>
                <a:spcPts val="21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55575a"/>
                </a:solidFill>
                <a:latin typeface="Inter"/>
                <a:ea typeface="Inter"/>
              </a:rPr>
              <a:t>Получите "эхо</a:t>
            </a:r>
            <a:r>
              <a:rPr b="0" lang="en-US" sz="1700" spc="-1" strike="noStrike">
                <a:solidFill>
                  <a:srgbClr val="55575a"/>
                </a:solidFill>
                <a:latin typeface="Inter"/>
                <a:ea typeface="Inter"/>
              </a:rPr>
              <a:t>"</a:t>
            </a:r>
            <a:endParaRPr b="0" lang="ru-RU" sz="1700" spc="-1" strike="noStrike">
              <a:latin typeface="Arial MT Pro Medium"/>
            </a:endParaRPr>
          </a:p>
        </p:txBody>
      </p:sp>
      <p:sp>
        <p:nvSpPr>
          <p:cNvPr id="487" name="Text 12"/>
          <p:cNvSpPr/>
          <p:nvPr/>
        </p:nvSpPr>
        <p:spPr>
          <a:xfrm>
            <a:off x="6177240" y="5646600"/>
            <a:ext cx="7761960" cy="27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 rtl="1">
              <a:lnSpc>
                <a:spcPts val="2149"/>
              </a:lnSpc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55575a"/>
                </a:solidFill>
                <a:latin typeface="Manrope"/>
                <a:ea typeface="Manrope"/>
              </a:rPr>
              <a:t>Бот-попугай мгновенно повторит ваше сообщение, давая вам возможность осмыслить его</a:t>
            </a:r>
            <a:r>
              <a:rPr b="0" lang="en-US" sz="1350" spc="-1" strike="noStrike">
                <a:solidFill>
                  <a:srgbClr val="55575a"/>
                </a:solidFill>
                <a:latin typeface="Manrope"/>
                <a:ea typeface="Manrope"/>
              </a:rPr>
              <a:t>.</a:t>
            </a:r>
            <a:endParaRPr b="0" lang="ru-RU" sz="1350" spc="-1" strike="noStrike">
              <a:latin typeface="Arial MT Pro Medium"/>
            </a:endParaRPr>
          </a:p>
        </p:txBody>
      </p:sp>
      <p:sp>
        <p:nvSpPr>
          <p:cNvPr id="488" name="Text 13"/>
          <p:cNvSpPr/>
          <p:nvPr/>
        </p:nvSpPr>
        <p:spPr>
          <a:xfrm>
            <a:off x="13767120" y="6225120"/>
            <a:ext cx="1724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rtl="1">
              <a:lnSpc>
                <a:spcPts val="2149"/>
              </a:lnSpc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55575a"/>
                </a:solidFill>
                <a:latin typeface="Inter Light"/>
                <a:ea typeface="Inter Light"/>
              </a:rPr>
              <a:t>04</a:t>
            </a:r>
            <a:endParaRPr b="0" lang="ru-RU" sz="1350" spc="-1" strike="noStrike">
              <a:latin typeface="Arial MT Pro Medium"/>
            </a:endParaRPr>
          </a:p>
        </p:txBody>
      </p:sp>
      <p:sp>
        <p:nvSpPr>
          <p:cNvPr id="489" name="Shape 14"/>
          <p:cNvSpPr/>
          <p:nvPr/>
        </p:nvSpPr>
        <p:spPr>
          <a:xfrm>
            <a:off x="6177240" y="6495480"/>
            <a:ext cx="7761960" cy="22680"/>
          </a:xfrm>
          <a:prstGeom prst="rect">
            <a:avLst/>
          </a:prstGeom>
          <a:solidFill>
            <a:srgbClr val="ff70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Text 15"/>
          <p:cNvSpPr/>
          <p:nvPr/>
        </p:nvSpPr>
        <p:spPr>
          <a:xfrm>
            <a:off x="10527480" y="6627600"/>
            <a:ext cx="3411720" cy="26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 rtl="1">
              <a:lnSpc>
                <a:spcPts val="210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55575a"/>
                </a:solidFill>
                <a:latin typeface="Inter"/>
                <a:ea typeface="Inter"/>
              </a:rPr>
              <a:t>Повторяйте при необходимости</a:t>
            </a:r>
            <a:endParaRPr b="0" lang="ru-RU" sz="1700" spc="-1" strike="noStrike">
              <a:latin typeface="Arial MT Pro Medium"/>
            </a:endParaRPr>
          </a:p>
        </p:txBody>
      </p:sp>
      <p:sp>
        <p:nvSpPr>
          <p:cNvPr id="491" name="Text 16"/>
          <p:cNvSpPr/>
          <p:nvPr/>
        </p:nvSpPr>
        <p:spPr>
          <a:xfrm>
            <a:off x="6177240" y="7000920"/>
            <a:ext cx="7761960" cy="55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rtl="1">
              <a:lnSpc>
                <a:spcPts val="2149"/>
              </a:lnSpc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55575a"/>
                </a:solidFill>
                <a:latin typeface="Manrope"/>
                <a:ea typeface="Manrope"/>
              </a:rPr>
              <a:t>Продолжайте диалог столько, сколько вам нужно, наслаждаясь полным принятием и отсутствием осуждения</a:t>
            </a:r>
            <a:r>
              <a:rPr b="0" lang="en-US" sz="1350" spc="-1" strike="noStrike">
                <a:solidFill>
                  <a:srgbClr val="55575a"/>
                </a:solidFill>
                <a:latin typeface="Manrope"/>
                <a:ea typeface="Manrope"/>
              </a:rPr>
              <a:t>.</a:t>
            </a:r>
            <a:endParaRPr b="0" lang="ru-RU" sz="1350" spc="-1" strike="noStrike">
              <a:latin typeface="Arial MT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362320"/>
          </a:xfrm>
          <a:prstGeom prst="rect">
            <a:avLst/>
          </a:prstGeom>
          <a:ln w="0">
            <a:noFill/>
          </a:ln>
        </p:spPr>
      </p:pic>
      <p:sp>
        <p:nvSpPr>
          <p:cNvPr id="493" name="Text 0"/>
          <p:cNvSpPr/>
          <p:nvPr/>
        </p:nvSpPr>
        <p:spPr>
          <a:xfrm>
            <a:off x="756000" y="2882520"/>
            <a:ext cx="13118040" cy="118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4649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0c0d0f"/>
                </a:solidFill>
                <a:latin typeface="Inter"/>
                <a:ea typeface="Inter"/>
              </a:rPr>
              <a:t>Практические примеры использования: Мозговой штурм, снятие стресса, саморефлексия</a:t>
            </a:r>
            <a:endParaRPr b="0" lang="ru-RU" sz="3700" spc="-1" strike="noStrike">
              <a:latin typeface="Arial MT Pro Medium"/>
            </a:endParaRPr>
          </a:p>
        </p:txBody>
      </p:sp>
      <p:sp>
        <p:nvSpPr>
          <p:cNvPr id="494" name="Shape 1"/>
          <p:cNvSpPr/>
          <p:nvPr/>
        </p:nvSpPr>
        <p:spPr>
          <a:xfrm>
            <a:off x="756000" y="4347360"/>
            <a:ext cx="6464160" cy="1739160"/>
          </a:xfrm>
          <a:prstGeom prst="roundRect">
            <a:avLst>
              <a:gd name="adj" fmla="val 6308"/>
            </a:avLst>
          </a:prstGeom>
          <a:solidFill>
            <a:srgbClr val="ffffff"/>
          </a:solidFill>
          <a:ln w="22860">
            <a:solidFill>
              <a:srgbClr val="ff704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Shape 2"/>
          <p:cNvSpPr/>
          <p:nvPr/>
        </p:nvSpPr>
        <p:spPr>
          <a:xfrm>
            <a:off x="733320" y="4347360"/>
            <a:ext cx="91080" cy="1739160"/>
          </a:xfrm>
          <a:prstGeom prst="roundRect">
            <a:avLst>
              <a:gd name="adj" fmla="val 186047"/>
            </a:avLst>
          </a:prstGeom>
          <a:solidFill>
            <a:srgbClr val="ff70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Text 3"/>
          <p:cNvSpPr/>
          <p:nvPr/>
        </p:nvSpPr>
        <p:spPr>
          <a:xfrm>
            <a:off x="1036440" y="4559040"/>
            <a:ext cx="3328920" cy="29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 vert="horz">
            <a:noAutofit/>
          </a:bodyPr>
          <a:p>
            <a:pPr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55575a"/>
                </a:solidFill>
                <a:latin typeface="Inter"/>
                <a:ea typeface="Inter"/>
              </a:rPr>
              <a:t>Мозговой штурм в одиночку</a:t>
            </a:r>
            <a:endParaRPr b="0" lang="ru-RU" sz="1850" spc="-1" strike="noStrike">
              <a:latin typeface="Arial MT Pro Medium"/>
            </a:endParaRPr>
          </a:p>
        </p:txBody>
      </p:sp>
      <p:sp>
        <p:nvSpPr>
          <p:cNvPr id="497" name="Text 4"/>
          <p:cNvSpPr/>
          <p:nvPr/>
        </p:nvSpPr>
        <p:spPr>
          <a:xfrm>
            <a:off x="1036440" y="4967640"/>
            <a:ext cx="5972040" cy="90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450" spc="-1" strike="noStrike">
                <a:solidFill>
                  <a:srgbClr val="55575a"/>
                </a:solidFill>
                <a:latin typeface="Manrope"/>
                <a:ea typeface="Manrope"/>
              </a:rPr>
              <a:t>Проговаривайте свои идеи, бизнес-планы или творческие концепции, слыша их со стороны для лучшей структуры и развития.</a:t>
            </a:r>
            <a:endParaRPr b="0" lang="ru-RU" sz="1450" spc="-1" strike="noStrike">
              <a:latin typeface="Arial MT Pro Medium"/>
            </a:endParaRPr>
          </a:p>
        </p:txBody>
      </p:sp>
      <p:sp>
        <p:nvSpPr>
          <p:cNvPr id="498" name="Shape 5"/>
          <p:cNvSpPr/>
          <p:nvPr/>
        </p:nvSpPr>
        <p:spPr>
          <a:xfrm>
            <a:off x="7409520" y="4347360"/>
            <a:ext cx="6464520" cy="1739160"/>
          </a:xfrm>
          <a:prstGeom prst="roundRect">
            <a:avLst>
              <a:gd name="adj" fmla="val 6308"/>
            </a:avLst>
          </a:prstGeom>
          <a:solidFill>
            <a:srgbClr val="ffffff"/>
          </a:solidFill>
          <a:ln w="22860">
            <a:solidFill>
              <a:srgbClr val="ff704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Shape 6"/>
          <p:cNvSpPr/>
          <p:nvPr/>
        </p:nvSpPr>
        <p:spPr>
          <a:xfrm>
            <a:off x="7386840" y="4347360"/>
            <a:ext cx="91080" cy="1739160"/>
          </a:xfrm>
          <a:prstGeom prst="roundRect">
            <a:avLst>
              <a:gd name="adj" fmla="val 186047"/>
            </a:avLst>
          </a:prstGeom>
          <a:solidFill>
            <a:srgbClr val="ff70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Text 7"/>
          <p:cNvSpPr/>
          <p:nvPr/>
        </p:nvSpPr>
        <p:spPr>
          <a:xfrm>
            <a:off x="7689960" y="4559040"/>
            <a:ext cx="4327200" cy="29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 vert="horz">
            <a:noAutofit/>
          </a:bodyPr>
          <a:p>
            <a:pPr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55575a"/>
                </a:solidFill>
                <a:latin typeface="Inter"/>
                <a:ea typeface="Inter"/>
              </a:rPr>
              <a:t>Снятие эмоционального напряжения</a:t>
            </a:r>
            <a:endParaRPr b="0" lang="ru-RU" sz="1850" spc="-1" strike="noStrike">
              <a:latin typeface="Arial MT Pro Medium"/>
            </a:endParaRPr>
          </a:p>
        </p:txBody>
      </p:sp>
      <p:sp>
        <p:nvSpPr>
          <p:cNvPr id="501" name="Text 8"/>
          <p:cNvSpPr/>
          <p:nvPr/>
        </p:nvSpPr>
        <p:spPr>
          <a:xfrm>
            <a:off x="7689960" y="4967640"/>
            <a:ext cx="5972040" cy="6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450" spc="-1" strike="noStrike">
                <a:solidFill>
                  <a:srgbClr val="55575a"/>
                </a:solidFill>
                <a:latin typeface="Manrope"/>
                <a:ea typeface="Manrope"/>
              </a:rPr>
              <a:t>Когда нужно выговориться после трудного дня, без риска получить непрошеные советы или оценку.</a:t>
            </a:r>
            <a:endParaRPr b="0" lang="ru-RU" sz="1450" spc="-1" strike="noStrike">
              <a:latin typeface="Arial MT Pro Medium"/>
            </a:endParaRPr>
          </a:p>
        </p:txBody>
      </p:sp>
      <p:sp>
        <p:nvSpPr>
          <p:cNvPr id="502" name="Shape 9"/>
          <p:cNvSpPr/>
          <p:nvPr/>
        </p:nvSpPr>
        <p:spPr>
          <a:xfrm>
            <a:off x="756000" y="6275520"/>
            <a:ext cx="6464160" cy="1436760"/>
          </a:xfrm>
          <a:prstGeom prst="roundRect">
            <a:avLst>
              <a:gd name="adj" fmla="val 7635"/>
            </a:avLst>
          </a:prstGeom>
          <a:solidFill>
            <a:srgbClr val="ffffff"/>
          </a:solidFill>
          <a:ln w="22860">
            <a:solidFill>
              <a:srgbClr val="ff704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Shape 10"/>
          <p:cNvSpPr/>
          <p:nvPr/>
        </p:nvSpPr>
        <p:spPr>
          <a:xfrm>
            <a:off x="733320" y="6275520"/>
            <a:ext cx="91080" cy="1436760"/>
          </a:xfrm>
          <a:prstGeom prst="roundRect">
            <a:avLst>
              <a:gd name="adj" fmla="val 186047"/>
            </a:avLst>
          </a:prstGeom>
          <a:solidFill>
            <a:srgbClr val="ff70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Text 11"/>
          <p:cNvSpPr/>
          <p:nvPr/>
        </p:nvSpPr>
        <p:spPr>
          <a:xfrm>
            <a:off x="1036440" y="6487560"/>
            <a:ext cx="2981520" cy="29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 vert="horz">
            <a:noAutofit/>
          </a:bodyPr>
          <a:p>
            <a:pPr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55575a"/>
                </a:solidFill>
                <a:latin typeface="Inter"/>
                <a:ea typeface="Inter"/>
              </a:rPr>
              <a:t>Глубокая саморефлексия</a:t>
            </a:r>
            <a:endParaRPr b="0" lang="ru-RU" sz="1850" spc="-1" strike="noStrike">
              <a:latin typeface="Arial MT Pro Medium"/>
            </a:endParaRPr>
          </a:p>
        </p:txBody>
      </p:sp>
      <p:sp>
        <p:nvSpPr>
          <p:cNvPr id="505" name="Text 12"/>
          <p:cNvSpPr/>
          <p:nvPr/>
        </p:nvSpPr>
        <p:spPr>
          <a:xfrm>
            <a:off x="1036440" y="6896160"/>
            <a:ext cx="5972040" cy="6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450" spc="-1" strike="noStrike">
                <a:solidFill>
                  <a:srgbClr val="55575a"/>
                </a:solidFill>
                <a:latin typeface="Manrope"/>
                <a:ea typeface="Manrope"/>
              </a:rPr>
              <a:t>Используйте бота для размышлений о своих целях, желаниях и чувствах, чтобы лучше понять себя и свои потребности.</a:t>
            </a:r>
            <a:endParaRPr b="0" lang="ru-RU" sz="1450" spc="-1" strike="noStrike">
              <a:latin typeface="Arial MT Pro Medium"/>
            </a:endParaRPr>
          </a:p>
        </p:txBody>
      </p:sp>
      <p:sp>
        <p:nvSpPr>
          <p:cNvPr id="506" name="Shape 13"/>
          <p:cNvSpPr/>
          <p:nvPr/>
        </p:nvSpPr>
        <p:spPr>
          <a:xfrm>
            <a:off x="7409520" y="6275520"/>
            <a:ext cx="6464520" cy="1436760"/>
          </a:xfrm>
          <a:prstGeom prst="roundRect">
            <a:avLst>
              <a:gd name="adj" fmla="val 7635"/>
            </a:avLst>
          </a:prstGeom>
          <a:solidFill>
            <a:srgbClr val="ffffff"/>
          </a:solidFill>
          <a:ln w="22860">
            <a:solidFill>
              <a:srgbClr val="ff704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Shape 14"/>
          <p:cNvSpPr/>
          <p:nvPr/>
        </p:nvSpPr>
        <p:spPr>
          <a:xfrm>
            <a:off x="7386840" y="6275520"/>
            <a:ext cx="91080" cy="1436760"/>
          </a:xfrm>
          <a:prstGeom prst="roundRect">
            <a:avLst>
              <a:gd name="adj" fmla="val 186047"/>
            </a:avLst>
          </a:prstGeom>
          <a:solidFill>
            <a:srgbClr val="ff704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Text 15"/>
          <p:cNvSpPr/>
          <p:nvPr/>
        </p:nvSpPr>
        <p:spPr>
          <a:xfrm>
            <a:off x="7689960" y="6487560"/>
            <a:ext cx="4143600" cy="29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 vert="horz">
            <a:noAutofit/>
          </a:bodyPr>
          <a:p>
            <a:pPr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55575a"/>
                </a:solidFill>
                <a:latin typeface="Inter"/>
                <a:ea typeface="Inter"/>
              </a:rPr>
              <a:t>Репетиция публичных выступлений</a:t>
            </a:r>
            <a:endParaRPr b="0" lang="ru-RU" sz="1850" spc="-1" strike="noStrike">
              <a:latin typeface="Arial MT Pro Medium"/>
            </a:endParaRPr>
          </a:p>
        </p:txBody>
      </p:sp>
      <p:sp>
        <p:nvSpPr>
          <p:cNvPr id="509" name="Text 16"/>
          <p:cNvSpPr/>
          <p:nvPr/>
        </p:nvSpPr>
        <p:spPr>
          <a:xfrm>
            <a:off x="7689960" y="6896160"/>
            <a:ext cx="5972040" cy="6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vert="horz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450" spc="-1" strike="noStrike">
                <a:solidFill>
                  <a:srgbClr val="55575a"/>
                </a:solidFill>
                <a:latin typeface="Manrope"/>
                <a:ea typeface="Manrope"/>
              </a:rPr>
              <a:t>Прорепетируйте свою речь, услышав ее так, как услышит аудитория, чтобы улучшить подачу и уверенность.</a:t>
            </a:r>
            <a:endParaRPr b="0" lang="ru-RU" sz="1450" spc="-1" strike="noStrike">
              <a:latin typeface="Arial MT Pro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            </a:schemeClr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            </a:schemeClr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            </a:schemeClr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            </a:schemeClr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            </a:schemeClr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            </a:schemeClr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            </a:schemeClr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            </a:schemeClr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            </a:schemeClr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            </a:schemeClr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            </a:schemeClr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LibreOfficeDev/7.3.1.3.0$Android_AARCH64 LibreOffice_project/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2025-12-17T10:29:58Z</dcterms:created>
  <dc:creator/>
  <dc:description/>
  <dc:language>ru-RU</dc:language>
  <cp:lastModifiedBy/>
  <dcterms:modified xsi:type="dcterms:W3CDTF">2025-12-17T10:29:58Z</dcterms:modified>
  <cp:revision>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